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80"/>
  </p:notesMasterIdLst>
  <p:sldIdLst>
    <p:sldId id="361" r:id="rId2"/>
    <p:sldId id="257" r:id="rId3"/>
    <p:sldId id="279" r:id="rId4"/>
    <p:sldId id="259" r:id="rId5"/>
    <p:sldId id="278" r:id="rId6"/>
    <p:sldId id="280" r:id="rId7"/>
    <p:sldId id="289" r:id="rId8"/>
    <p:sldId id="260" r:id="rId9"/>
    <p:sldId id="288" r:id="rId10"/>
    <p:sldId id="277" r:id="rId11"/>
    <p:sldId id="283" r:id="rId12"/>
    <p:sldId id="286" r:id="rId13"/>
    <p:sldId id="285" r:id="rId14"/>
    <p:sldId id="287" r:id="rId15"/>
    <p:sldId id="284" r:id="rId16"/>
    <p:sldId id="282" r:id="rId17"/>
    <p:sldId id="292" r:id="rId18"/>
    <p:sldId id="293" r:id="rId19"/>
    <p:sldId id="294" r:id="rId20"/>
    <p:sldId id="300" r:id="rId21"/>
    <p:sldId id="295" r:id="rId22"/>
    <p:sldId id="296" r:id="rId23"/>
    <p:sldId id="298" r:id="rId24"/>
    <p:sldId id="290" r:id="rId25"/>
    <p:sldId id="291" r:id="rId26"/>
    <p:sldId id="301" r:id="rId27"/>
    <p:sldId id="324" r:id="rId28"/>
    <p:sldId id="325" r:id="rId29"/>
    <p:sldId id="308" r:id="rId30"/>
    <p:sldId id="304" r:id="rId31"/>
    <p:sldId id="331" r:id="rId32"/>
    <p:sldId id="337" r:id="rId33"/>
    <p:sldId id="336" r:id="rId34"/>
    <p:sldId id="340" r:id="rId35"/>
    <p:sldId id="341" r:id="rId36"/>
    <p:sldId id="344" r:id="rId37"/>
    <p:sldId id="356" r:id="rId38"/>
    <p:sldId id="358" r:id="rId39"/>
    <p:sldId id="357" r:id="rId40"/>
    <p:sldId id="342" r:id="rId41"/>
    <p:sldId id="355" r:id="rId42"/>
    <p:sldId id="359" r:id="rId43"/>
    <p:sldId id="360" r:id="rId44"/>
    <p:sldId id="346" r:id="rId45"/>
    <p:sldId id="353" r:id="rId46"/>
    <p:sldId id="347" r:id="rId47"/>
    <p:sldId id="348" r:id="rId48"/>
    <p:sldId id="349" r:id="rId49"/>
    <p:sldId id="329" r:id="rId50"/>
    <p:sldId id="352" r:id="rId51"/>
    <p:sldId id="306" r:id="rId52"/>
    <p:sldId id="332" r:id="rId53"/>
    <p:sldId id="333" r:id="rId54"/>
    <p:sldId id="307" r:id="rId55"/>
    <p:sldId id="305" r:id="rId56"/>
    <p:sldId id="309" r:id="rId57"/>
    <p:sldId id="310" r:id="rId58"/>
    <p:sldId id="311" r:id="rId59"/>
    <p:sldId id="334" r:id="rId60"/>
    <p:sldId id="335" r:id="rId61"/>
    <p:sldId id="303" r:id="rId62"/>
    <p:sldId id="314" r:id="rId63"/>
    <p:sldId id="315" r:id="rId64"/>
    <p:sldId id="350" r:id="rId65"/>
    <p:sldId id="320" r:id="rId66"/>
    <p:sldId id="351" r:id="rId67"/>
    <p:sldId id="316" r:id="rId68"/>
    <p:sldId id="317" r:id="rId69"/>
    <p:sldId id="318" r:id="rId70"/>
    <p:sldId id="319" r:id="rId71"/>
    <p:sldId id="321" r:id="rId72"/>
    <p:sldId id="354" r:id="rId73"/>
    <p:sldId id="326" r:id="rId74"/>
    <p:sldId id="327" r:id="rId75"/>
    <p:sldId id="323" r:id="rId76"/>
    <p:sldId id="302" r:id="rId77"/>
    <p:sldId id="281" r:id="rId78"/>
    <p:sldId id="275" r:id="rId7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autoAdjust="0"/>
    <p:restoredTop sz="77832" autoAdjust="0"/>
  </p:normalViewPr>
  <p:slideViewPr>
    <p:cSldViewPr snapToGrid="0">
      <p:cViewPr varScale="1">
        <p:scale>
          <a:sx n="82" d="100"/>
          <a:sy n="82" d="100"/>
        </p:scale>
        <p:origin x="188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2"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3"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4"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5" name="PlaceHolder 5"/>
          <p:cNvSpPr>
            <a:spLocks noGrp="1"/>
          </p:cNvSpPr>
          <p:nvPr>
            <p:ph type="sldNum"/>
          </p:nvPr>
        </p:nvSpPr>
        <p:spPr>
          <a:xfrm>
            <a:off x="4399200" y="9555480"/>
            <a:ext cx="3372840" cy="502560"/>
          </a:xfrm>
          <a:prstGeom prst="rect">
            <a:avLst/>
          </a:prstGeom>
        </p:spPr>
        <p:txBody>
          <a:bodyPr lIns="0" tIns="0" rIns="0" bIns="0" anchor="b"/>
          <a:lstStyle/>
          <a:p>
            <a:pPr algn="r"/>
            <a:fld id="{4C7656F2-D5B0-4EBF-A8E6-B21B0E9A8EA7}" type="slidenum">
              <a:rPr lang="en-US" sz="1400">
                <a:latin typeface="Times New Roman"/>
              </a:rPr>
              <a:t>‹Nº›</a:t>
            </a:fld>
            <a:endParaRPr/>
          </a:p>
        </p:txBody>
      </p:sp>
    </p:spTree>
    <p:extLst>
      <p:ext uri="{BB962C8B-B14F-4D97-AF65-F5344CB8AC3E}">
        <p14:creationId xmlns:p14="http://schemas.microsoft.com/office/powerpoint/2010/main" val="338887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CustomShape 1"/>
          <p:cNvSpPr/>
          <p:nvPr/>
        </p:nvSpPr>
        <p:spPr>
          <a:xfrm>
            <a:off x="3884760" y="8685360"/>
            <a:ext cx="2970360" cy="455760"/>
          </a:xfrm>
          <a:prstGeom prst="rect">
            <a:avLst/>
          </a:prstGeom>
          <a:noFill/>
          <a:ln>
            <a:noFill/>
          </a:ln>
        </p:spPr>
      </p:sp>
      <p:sp>
        <p:nvSpPr>
          <p:cNvPr id="507" name="PlaceHolder 2"/>
          <p:cNvSpPr>
            <a:spLocks noGrp="1"/>
          </p:cNvSpPr>
          <p:nvPr>
            <p:ph type="body"/>
          </p:nvPr>
        </p:nvSpPr>
        <p:spPr>
          <a:xfrm>
            <a:off x="685800" y="4343400"/>
            <a:ext cx="5484960" cy="4113360"/>
          </a:xfrm>
          <a:prstGeom prst="rect">
            <a:avLst/>
          </a:prstGeom>
        </p:spPr>
        <p:txBody>
          <a:bodyPr lIns="0" tIns="0" rIns="0" bIns="0"/>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14</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19314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15</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39030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16</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821252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17</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26595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18</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275352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19</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9090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20</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1984531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24</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41307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25</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232870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77</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dirty="0"/>
          </a:p>
        </p:txBody>
      </p:sp>
    </p:spTree>
    <p:extLst>
      <p:ext uri="{BB962C8B-B14F-4D97-AF65-F5344CB8AC3E}">
        <p14:creationId xmlns:p14="http://schemas.microsoft.com/office/powerpoint/2010/main" val="242922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2</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153275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La principal diferencia entre un lenguaje compilado y uno interpretado es que el </a:t>
            </a:r>
            <a:r>
              <a:rPr lang="es-ES" sz="1200" b="1" i="0" kern="1200" dirty="0">
                <a:solidFill>
                  <a:schemeClr val="tx1"/>
                </a:solidFill>
                <a:effectLst/>
                <a:latin typeface="+mn-lt"/>
                <a:ea typeface="+mn-ea"/>
                <a:cs typeface="+mn-cs"/>
              </a:rPr>
              <a:t>lenguaje compilado</a:t>
            </a:r>
            <a:r>
              <a:rPr lang="es-ES" sz="1200" b="0" i="0" kern="1200" dirty="0">
                <a:solidFill>
                  <a:schemeClr val="tx1"/>
                </a:solidFill>
                <a:effectLst/>
                <a:latin typeface="+mn-lt"/>
                <a:ea typeface="+mn-ea"/>
                <a:cs typeface="+mn-cs"/>
              </a:rPr>
              <a:t> requiere un paso adicional antes de ser ejecutado, la compilación, que convierte el código que escribes a </a:t>
            </a:r>
            <a:r>
              <a:rPr lang="es-ES" sz="1200" b="1" i="0" kern="1200" dirty="0">
                <a:solidFill>
                  <a:schemeClr val="tx1"/>
                </a:solidFill>
                <a:effectLst/>
                <a:latin typeface="+mn-lt"/>
                <a:ea typeface="+mn-ea"/>
                <a:cs typeface="+mn-cs"/>
              </a:rPr>
              <a:t>lenguaje de máquina</a:t>
            </a:r>
            <a:r>
              <a:rPr lang="es-ES" sz="1200" b="0" i="0" kern="1200" dirty="0">
                <a:solidFill>
                  <a:schemeClr val="tx1"/>
                </a:solidFill>
                <a:effectLst/>
                <a:latin typeface="+mn-lt"/>
                <a:ea typeface="+mn-ea"/>
                <a:cs typeface="+mn-cs"/>
              </a:rPr>
              <a:t>. Un </a:t>
            </a:r>
            <a:r>
              <a:rPr lang="es-ES" sz="1200" b="1" i="0" kern="1200" dirty="0">
                <a:solidFill>
                  <a:schemeClr val="tx1"/>
                </a:solidFill>
                <a:effectLst/>
                <a:latin typeface="+mn-lt"/>
                <a:ea typeface="+mn-ea"/>
                <a:cs typeface="+mn-cs"/>
              </a:rPr>
              <a:t>lenguaje interpretado</a:t>
            </a:r>
            <a:r>
              <a:rPr lang="es-ES" sz="1200" b="0" i="0" kern="1200" dirty="0">
                <a:solidFill>
                  <a:schemeClr val="tx1"/>
                </a:solidFill>
                <a:effectLst/>
                <a:latin typeface="+mn-lt"/>
                <a:ea typeface="+mn-ea"/>
                <a:cs typeface="+mn-cs"/>
              </a:rPr>
              <a:t>, por otro lado, es convertido a </a:t>
            </a:r>
            <a:r>
              <a:rPr lang="es-ES" sz="1200" b="1" i="0" kern="1200" dirty="0">
                <a:solidFill>
                  <a:schemeClr val="tx1"/>
                </a:solidFill>
                <a:effectLst/>
                <a:latin typeface="+mn-lt"/>
                <a:ea typeface="+mn-ea"/>
                <a:cs typeface="+mn-cs"/>
              </a:rPr>
              <a:t>lenguaje de máquina</a:t>
            </a:r>
            <a:r>
              <a:rPr lang="es-ES" sz="1200" b="0" i="0" kern="1200" dirty="0">
                <a:solidFill>
                  <a:schemeClr val="tx1"/>
                </a:solidFill>
                <a:effectLst/>
                <a:latin typeface="+mn-lt"/>
                <a:ea typeface="+mn-ea"/>
                <a:cs typeface="+mn-cs"/>
              </a:rPr>
              <a:t> a medida que es ejecutado.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Ejemplos de </a:t>
            </a:r>
            <a:r>
              <a:rPr lang="es-ES" sz="1200" b="1" i="0" kern="1200" dirty="0">
                <a:solidFill>
                  <a:schemeClr val="tx1"/>
                </a:solidFill>
                <a:effectLst/>
                <a:latin typeface="+mn-lt"/>
                <a:ea typeface="+mn-ea"/>
                <a:cs typeface="+mn-cs"/>
              </a:rPr>
              <a:t>lenguajes compilados</a:t>
            </a:r>
            <a:r>
              <a:rPr lang="es-ES" sz="1200" b="0" i="0" kern="1200" dirty="0">
                <a:solidFill>
                  <a:schemeClr val="tx1"/>
                </a:solidFill>
                <a:effectLst/>
                <a:latin typeface="+mn-lt"/>
                <a:ea typeface="+mn-ea"/>
                <a:cs typeface="+mn-cs"/>
              </a:rPr>
              <a:t> incluyen C, C++, Java, </a:t>
            </a:r>
            <a:r>
              <a:rPr lang="es-ES" sz="1200" b="0" i="0" kern="1200" dirty="0" err="1">
                <a:solidFill>
                  <a:schemeClr val="tx1"/>
                </a:solidFill>
                <a:effectLst/>
                <a:latin typeface="+mn-lt"/>
                <a:ea typeface="+mn-ea"/>
                <a:cs typeface="+mn-cs"/>
              </a:rPr>
              <a:t>Go</a:t>
            </a:r>
            <a:r>
              <a:rPr lang="es-ES" sz="1200" b="0" i="0" kern="1200" dirty="0">
                <a:solidFill>
                  <a:schemeClr val="tx1"/>
                </a:solidFill>
                <a:effectLst/>
                <a:latin typeface="+mn-lt"/>
                <a:ea typeface="+mn-ea"/>
                <a:cs typeface="+mn-cs"/>
              </a:rPr>
              <a:t> y </a:t>
            </a:r>
            <a:r>
              <a:rPr lang="es-ES" sz="1200" b="0" i="0" kern="1200" dirty="0" err="1">
                <a:solidFill>
                  <a:schemeClr val="tx1"/>
                </a:solidFill>
                <a:effectLst/>
                <a:latin typeface="+mn-lt"/>
                <a:ea typeface="+mn-ea"/>
                <a:cs typeface="+mn-cs"/>
              </a:rPr>
              <a:t>Rust</a:t>
            </a:r>
            <a:r>
              <a:rPr lang="es-ES" sz="1200" b="0" i="0" kern="1200" dirty="0">
                <a:solidFill>
                  <a:schemeClr val="tx1"/>
                </a:solidFill>
                <a:effectLst/>
                <a:latin typeface="+mn-lt"/>
                <a:ea typeface="+mn-ea"/>
                <a:cs typeface="+mn-cs"/>
              </a:rPr>
              <a:t>, entre muchos otros. Ejemplos de </a:t>
            </a:r>
            <a:r>
              <a:rPr lang="es-ES" sz="1200" b="1" i="0" kern="1200" dirty="0">
                <a:solidFill>
                  <a:schemeClr val="tx1"/>
                </a:solidFill>
                <a:effectLst/>
                <a:latin typeface="+mn-lt"/>
                <a:ea typeface="+mn-ea"/>
                <a:cs typeface="+mn-cs"/>
              </a:rPr>
              <a:t>lenguajes interpretados</a:t>
            </a:r>
            <a:r>
              <a:rPr lang="es-ES" sz="1200" b="0" i="0" kern="1200" dirty="0">
                <a:solidFill>
                  <a:schemeClr val="tx1"/>
                </a:solidFill>
                <a:effectLst/>
                <a:latin typeface="+mn-lt"/>
                <a:ea typeface="+mn-ea"/>
                <a:cs typeface="+mn-cs"/>
              </a:rPr>
              <a:t> incluyen Ruby, Python y JavaScript, entre muchos otros. A todos estos lenguajes se les conoce como </a:t>
            </a:r>
            <a:r>
              <a:rPr lang="es-ES" sz="1200" b="1" i="0" kern="1200" dirty="0">
                <a:solidFill>
                  <a:schemeClr val="tx1"/>
                </a:solidFill>
                <a:effectLst/>
                <a:latin typeface="+mn-lt"/>
                <a:ea typeface="+mn-ea"/>
                <a:cs typeface="+mn-cs"/>
              </a:rPr>
              <a:t>lenguajes de alto nivel</a:t>
            </a:r>
            <a:r>
              <a:rPr lang="es-ES" sz="1200" b="0" i="0" kern="1200" dirty="0">
                <a:solidFill>
                  <a:schemeClr val="tx1"/>
                </a:solidFill>
                <a:effectLst/>
                <a:latin typeface="+mn-lt"/>
                <a:ea typeface="+mn-ea"/>
                <a:cs typeface="+mn-cs"/>
              </a:rPr>
              <a:t>.</a:t>
            </a:r>
            <a:endParaRPr lang="es-AR" dirty="0"/>
          </a:p>
        </p:txBody>
      </p:sp>
      <p:sp>
        <p:nvSpPr>
          <p:cNvPr id="4" name="Marcador de número de diapositiva 3"/>
          <p:cNvSpPr>
            <a:spLocks noGrp="1"/>
          </p:cNvSpPr>
          <p:nvPr>
            <p:ph type="sldNum"/>
          </p:nvPr>
        </p:nvSpPr>
        <p:spPr/>
        <p:txBody>
          <a:bodyPr/>
          <a:lstStyle/>
          <a:p>
            <a:pPr algn="r"/>
            <a:fld id="{4C7656F2-D5B0-4EBF-A8E6-B21B0E9A8EA7}" type="slidenum">
              <a:rPr lang="en-US" sz="1400" smtClean="0">
                <a:latin typeface="Times New Roman"/>
              </a:rPr>
              <a:t>6</a:t>
            </a:fld>
            <a:endParaRPr lang="en-US"/>
          </a:p>
        </p:txBody>
      </p:sp>
    </p:spTree>
    <p:extLst>
      <p:ext uri="{BB962C8B-B14F-4D97-AF65-F5344CB8AC3E}">
        <p14:creationId xmlns:p14="http://schemas.microsoft.com/office/powerpoint/2010/main" val="30187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7</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Heurística: estrategias que guían el descubrimiento</a:t>
            </a:r>
            <a:r>
              <a:rPr lang="es-ES" sz="1200" b="0" i="0" u="none" strike="noStrike"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rPr>
              <a:t>Técnica </a:t>
            </a:r>
            <a:r>
              <a:rPr lang="es-ES" sz="1200" b="0" i="0" kern="1200" dirty="0">
                <a:solidFill>
                  <a:schemeClr val="tx1"/>
                </a:solidFill>
                <a:effectLst/>
                <a:latin typeface="+mn-lt"/>
                <a:ea typeface="+mn-ea"/>
                <a:cs typeface="+mn-cs"/>
              </a:rPr>
              <a:t>o procedimiento</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práctico o </a:t>
            </a:r>
            <a:r>
              <a:rPr lang="es-ES" sz="1200" b="0" i="0" u="none" strike="noStrike" kern="1200" dirty="0">
                <a:solidFill>
                  <a:schemeClr val="tx1"/>
                </a:solidFill>
                <a:effectLst/>
                <a:latin typeface="+mn-lt"/>
                <a:ea typeface="+mn-ea"/>
                <a:cs typeface="+mn-cs"/>
              </a:rPr>
              <a:t>informal</a:t>
            </a:r>
            <a:r>
              <a:rPr lang="es-ES" sz="1200" b="0" i="0" kern="1200" dirty="0">
                <a:solidFill>
                  <a:schemeClr val="tx1"/>
                </a:solidFill>
                <a:effectLst/>
                <a:latin typeface="+mn-lt"/>
                <a:ea typeface="+mn-ea"/>
                <a:cs typeface="+mn-cs"/>
              </a:rPr>
              <a:t> para resolver problemas.</a:t>
            </a:r>
            <a:endParaRPr lang="es-ES" dirty="0"/>
          </a:p>
        </p:txBody>
      </p:sp>
    </p:spTree>
    <p:extLst>
      <p:ext uri="{BB962C8B-B14F-4D97-AF65-F5344CB8AC3E}">
        <p14:creationId xmlns:p14="http://schemas.microsoft.com/office/powerpoint/2010/main" val="427208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9</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11916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10</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08831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11</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348021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12</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252690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3884760" y="8685360"/>
            <a:ext cx="2970720" cy="456120"/>
          </a:xfrm>
          <a:prstGeom prst="rect">
            <a:avLst/>
          </a:prstGeom>
          <a:noFill/>
          <a:ln>
            <a:noFill/>
          </a:ln>
        </p:spPr>
        <p:txBody>
          <a:bodyPr lIns="90000" tIns="45000" rIns="90000" bIns="45000" anchor="b"/>
          <a:lstStyle/>
          <a:p>
            <a:pPr algn="r">
              <a:lnSpc>
                <a:spcPct val="100000"/>
              </a:lnSpc>
            </a:pPr>
            <a:fld id="{EFBF8B73-1D82-419E-BF4E-D3CD1737990A}" type="slidenum">
              <a:rPr lang="en-US" sz="1200">
                <a:latin typeface="Times New Roman"/>
              </a:rPr>
              <a:t>13</a:t>
            </a:fld>
            <a:endParaRPr/>
          </a:p>
        </p:txBody>
      </p:sp>
      <p:sp>
        <p:nvSpPr>
          <p:cNvPr id="95" name="PlaceHolder 2"/>
          <p:cNvSpPr>
            <a:spLocks noGrp="1"/>
          </p:cNvSpPr>
          <p:nvPr>
            <p:ph type="body"/>
          </p:nvPr>
        </p:nvSpPr>
        <p:spPr>
          <a:xfrm>
            <a:off x="685800" y="4343400"/>
            <a:ext cx="5485320" cy="4113720"/>
          </a:xfrm>
          <a:prstGeom prst="rect">
            <a:avLst/>
          </a:prstGeom>
        </p:spPr>
        <p:txBody>
          <a:bodyPr lIns="0" tIns="0" rIns="0" bIns="0"/>
          <a:lstStyle/>
          <a:p>
            <a:endParaRPr/>
          </a:p>
        </p:txBody>
      </p:sp>
    </p:spTree>
    <p:extLst>
      <p:ext uri="{BB962C8B-B14F-4D97-AF65-F5344CB8AC3E}">
        <p14:creationId xmlns:p14="http://schemas.microsoft.com/office/powerpoint/2010/main" val="180629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s-AR"/>
          </a:p>
        </p:txBody>
      </p:sp>
      <p:sp>
        <p:nvSpPr>
          <p:cNvPr id="4" name="Marcador de fecha 3"/>
          <p:cNvSpPr>
            <a:spLocks noGrp="1"/>
          </p:cNvSpPr>
          <p:nvPr>
            <p:ph type="dt" sz="half" idx="10"/>
          </p:nvPr>
        </p:nvSpPr>
        <p:spPr/>
        <p:txBody>
          <a:bodyPr/>
          <a:lstStyle/>
          <a:p>
            <a:fld id="{2AA69E28-2041-44E0-935C-057C8D7EC9C0}" type="datetimeFigureOut">
              <a:rPr lang="es-AR" smtClean="0"/>
              <a:t>19/10/2020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804728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2AA69E28-2041-44E0-935C-057C8D7EC9C0}" type="datetimeFigureOut">
              <a:rPr lang="es-AR" smtClean="0"/>
              <a:t>19/10/2020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412572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2AA69E28-2041-44E0-935C-057C8D7EC9C0}" type="datetimeFigureOut">
              <a:rPr lang="es-AR" smtClean="0"/>
              <a:t>19/10/2020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99418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2AA69E28-2041-44E0-935C-057C8D7EC9C0}" type="datetimeFigureOut">
              <a:rPr lang="es-AR" smtClean="0"/>
              <a:t>19/10/2020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366027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AA69E28-2041-44E0-935C-057C8D7EC9C0}" type="datetimeFigureOut">
              <a:rPr lang="es-AR" smtClean="0"/>
              <a:t>19/10/2020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1159473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2AA69E28-2041-44E0-935C-057C8D7EC9C0}" type="datetimeFigureOut">
              <a:rPr lang="es-AR" smtClean="0"/>
              <a:t>19/10/2020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64693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2AA69E28-2041-44E0-935C-057C8D7EC9C0}" type="datetimeFigureOut">
              <a:rPr lang="es-AR" smtClean="0"/>
              <a:t>19/10/2020</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237166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2AA69E28-2041-44E0-935C-057C8D7EC9C0}" type="datetimeFigureOut">
              <a:rPr lang="es-AR" smtClean="0"/>
              <a:t>19/10/2020</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117725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AA69E28-2041-44E0-935C-057C8D7EC9C0}" type="datetimeFigureOut">
              <a:rPr lang="es-AR" smtClean="0"/>
              <a:t>19/10/2020</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3567454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AR"/>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2AA69E28-2041-44E0-935C-057C8D7EC9C0}" type="datetimeFigureOut">
              <a:rPr lang="es-AR" smtClean="0"/>
              <a:t>19/10/2020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82102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2AA69E28-2041-44E0-935C-057C8D7EC9C0}" type="datetimeFigureOut">
              <a:rPr lang="es-AR" smtClean="0"/>
              <a:t>19/10/2020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95CCBA8B-A6CA-431A-A66D-3914A6B81793}" type="slidenum">
              <a:rPr lang="es-AR" smtClean="0"/>
              <a:t>‹Nº›</a:t>
            </a:fld>
            <a:endParaRPr lang="es-AR"/>
          </a:p>
        </p:txBody>
      </p:sp>
    </p:spTree>
    <p:extLst>
      <p:ext uri="{BB962C8B-B14F-4D97-AF65-F5344CB8AC3E}">
        <p14:creationId xmlns:p14="http://schemas.microsoft.com/office/powerpoint/2010/main" val="386935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AA69E28-2041-44E0-935C-057C8D7EC9C0}" type="datetimeFigureOut">
              <a:rPr lang="es-AR" smtClean="0"/>
              <a:t>19/10/2020</a:t>
            </a:fld>
            <a:endParaRPr lang="es-AR"/>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CCBA8B-A6CA-431A-A66D-3914A6B81793}" type="slidenum">
              <a:rPr lang="es-AR" smtClean="0"/>
              <a:t>‹Nº›</a:t>
            </a:fld>
            <a:endParaRPr lang="es-AR"/>
          </a:p>
        </p:txBody>
      </p:sp>
    </p:spTree>
    <p:extLst>
      <p:ext uri="{BB962C8B-B14F-4D97-AF65-F5344CB8AC3E}">
        <p14:creationId xmlns:p14="http://schemas.microsoft.com/office/powerpoint/2010/main" val="14469758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taegui@unlam.edu.ar"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mailto:jleta@unlam.edu.a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C1E46468-51BA-41C1-A8B2-FC20C1967F65}"/>
              </a:ext>
            </a:extLst>
          </p:cNvPr>
          <p:cNvSpPr txBox="1">
            <a:spLocks/>
          </p:cNvSpPr>
          <p:nvPr/>
        </p:nvSpPr>
        <p:spPr>
          <a:xfrm>
            <a:off x="251520" y="116631"/>
            <a:ext cx="8640960" cy="2062103"/>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nSpc>
                <a:spcPct val="120000"/>
              </a:lnSpc>
            </a:pPr>
            <a:r>
              <a:rPr kumimoji="0" lang="es-AR" sz="2800" b="0" i="0" u="none" strike="noStrike" kern="1200" cap="none" spc="0" normalizeH="0" baseline="0" noProof="0" dirty="0">
                <a:ln>
                  <a:noFill/>
                </a:ln>
                <a:solidFill>
                  <a:srgbClr val="9BBB59">
                    <a:lumMod val="75000"/>
                  </a:srgbClr>
                </a:solidFill>
                <a:effectLst/>
                <a:uLnTx/>
                <a:uFillTx/>
                <a:latin typeface="Calibri"/>
                <a:ea typeface="+mj-ea"/>
                <a:cs typeface="+mj-cs"/>
              </a:rPr>
              <a:t>Escuela de Formación Continua</a:t>
            </a:r>
            <a:br>
              <a:rPr kumimoji="0" lang="es-AR" sz="2800" b="0" i="0" u="none" strike="noStrike" kern="1200" cap="none" spc="0" normalizeH="0" baseline="0" noProof="0" dirty="0">
                <a:ln>
                  <a:noFill/>
                </a:ln>
                <a:solidFill>
                  <a:srgbClr val="9BBB59">
                    <a:lumMod val="75000"/>
                  </a:srgbClr>
                </a:solidFill>
                <a:effectLst/>
                <a:uLnTx/>
                <a:uFillTx/>
                <a:latin typeface="Calibri"/>
                <a:ea typeface="+mj-ea"/>
                <a:cs typeface="+mj-cs"/>
              </a:rPr>
            </a:br>
            <a:r>
              <a:rPr kumimoji="0" lang="es-ES" sz="2800" b="0" i="0" u="none" strike="noStrike" kern="1200" cap="none" spc="0" normalizeH="0" baseline="0" noProof="0" dirty="0">
                <a:ln>
                  <a:noFill/>
                </a:ln>
                <a:solidFill>
                  <a:srgbClr val="9BBB59">
                    <a:lumMod val="75000"/>
                  </a:srgbClr>
                </a:solidFill>
                <a:effectLst/>
                <a:uLnTx/>
                <a:uFillTx/>
                <a:latin typeface="Calibri"/>
                <a:ea typeface="+mj-ea"/>
                <a:cs typeface="+mj-cs"/>
              </a:rPr>
              <a:t>Licenciatura en Gestión Tecnológica</a:t>
            </a:r>
          </a:p>
          <a:p>
            <a:pPr lvl="0">
              <a:lnSpc>
                <a:spcPct val="120000"/>
              </a:lnSpc>
            </a:pPr>
            <a:br>
              <a:rPr kumimoji="0" lang="es-ES" sz="2800" b="0" i="0" u="none" strike="noStrike" kern="1200" cap="none" spc="0" normalizeH="0" baseline="0" noProof="0" dirty="0">
                <a:ln>
                  <a:noFill/>
                </a:ln>
                <a:solidFill>
                  <a:srgbClr val="9BBB59">
                    <a:lumMod val="75000"/>
                  </a:srgbClr>
                </a:solidFill>
                <a:effectLst/>
                <a:uLnTx/>
                <a:uFillTx/>
                <a:latin typeface="Calibri"/>
                <a:ea typeface="+mj-ea"/>
                <a:cs typeface="+mj-cs"/>
              </a:rPr>
            </a:br>
            <a:r>
              <a:rPr lang="es-ES" sz="5300" b="1" dirty="0">
                <a:solidFill>
                  <a:sysClr val="windowText" lastClr="000000"/>
                </a:solidFill>
                <a:latin typeface="Calibri"/>
              </a:rPr>
              <a:t>Explotación y administración</a:t>
            </a:r>
          </a:p>
          <a:p>
            <a:pPr lvl="0"/>
            <a:r>
              <a:rPr lang="es-ES" sz="5300" b="1" dirty="0">
                <a:solidFill>
                  <a:sysClr val="windowText" lastClr="000000"/>
                </a:solidFill>
                <a:latin typeface="Calibri"/>
              </a:rPr>
              <a:t>de Base de datos</a:t>
            </a:r>
          </a:p>
        </p:txBody>
      </p:sp>
      <p:sp>
        <p:nvSpPr>
          <p:cNvPr id="5" name="2 Subtítulo">
            <a:extLst>
              <a:ext uri="{FF2B5EF4-FFF2-40B4-BE49-F238E27FC236}">
                <a16:creationId xmlns:a16="http://schemas.microsoft.com/office/drawing/2014/main" id="{F3209DA7-EA36-4C36-ACA7-BCC4118838B2}"/>
              </a:ext>
            </a:extLst>
          </p:cNvPr>
          <p:cNvSpPr txBox="1">
            <a:spLocks/>
          </p:cNvSpPr>
          <p:nvPr/>
        </p:nvSpPr>
        <p:spPr>
          <a:xfrm>
            <a:off x="287524" y="4543317"/>
            <a:ext cx="8640960" cy="201243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rPr>
              <a:t>Docentes: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s-ES" sz="3500" b="0" i="0" u="none" strike="noStrike" kern="1200" cap="none" spc="0" normalizeH="0" baseline="0" noProof="0" dirty="0">
                <a:ln>
                  <a:noFill/>
                </a:ln>
                <a:solidFill>
                  <a:sysClr val="windowText" lastClr="000000"/>
                </a:solidFill>
                <a:effectLst/>
                <a:uLnTx/>
                <a:uFillTx/>
                <a:latin typeface="Calibri"/>
                <a:ea typeface="+mn-ea"/>
                <a:cs typeface="+mn-cs"/>
              </a:rPr>
              <a:t>	Juan </a:t>
            </a:r>
            <a:r>
              <a:rPr kumimoji="0" lang="es-ES" sz="3500" b="0" i="0" u="none" strike="noStrike" kern="1200" cap="none" spc="0" normalizeH="0" baseline="0" noProof="0" dirty="0" err="1">
                <a:ln>
                  <a:noFill/>
                </a:ln>
                <a:solidFill>
                  <a:sysClr val="windowText" lastClr="000000"/>
                </a:solidFill>
                <a:effectLst/>
                <a:uLnTx/>
                <a:uFillTx/>
                <a:latin typeface="Calibri"/>
                <a:ea typeface="+mn-ea"/>
                <a:cs typeface="+mn-cs"/>
              </a:rPr>
              <a:t>Otaegui</a:t>
            </a:r>
            <a:r>
              <a:rPr kumimoji="0" lang="es-ES" sz="3500" b="0" i="0" u="none" strike="noStrike" kern="1200" cap="none" spc="0" normalizeH="0" baseline="0" noProof="0" dirty="0">
                <a:ln>
                  <a:noFill/>
                </a:ln>
                <a:solidFill>
                  <a:sysClr val="windowText" lastClr="000000"/>
                </a:solidFill>
                <a:effectLst/>
                <a:uLnTx/>
                <a:uFillTx/>
                <a:latin typeface="Calibri"/>
                <a:ea typeface="+mn-ea"/>
                <a:cs typeface="+mn-cs"/>
              </a:rPr>
              <a:t>	</a:t>
            </a: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hlinkClick r:id="rId3"/>
              </a:rPr>
              <a:t>jotaegui@unlam.edu.ar</a:t>
            </a: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rPr>
              <a:t>	José Leta		</a:t>
            </a: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hlinkClick r:id="rId4"/>
              </a:rPr>
              <a:t>jleta@unlam.edu.ar</a:t>
            </a:r>
            <a:r>
              <a:rPr kumimoji="0" lang="es-AR" sz="3500" b="0" i="0" u="none" strike="noStrike" kern="1200" cap="none" spc="0" normalizeH="0" baseline="0" noProof="0" dirty="0">
                <a:ln>
                  <a:noFill/>
                </a:ln>
                <a:solidFill>
                  <a:sysClr val="windowText" lastClr="000000"/>
                </a:solidFill>
                <a:effectLst/>
                <a:uLnTx/>
                <a:uFillTx/>
                <a:latin typeface="Calibri"/>
                <a:ea typeface="+mn-ea"/>
                <a:cs typeface="+mn-cs"/>
              </a:rPr>
              <a:t> </a:t>
            </a:r>
            <a:endParaRPr kumimoji="0" lang="es-ES" sz="35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6" name="Rectangle 3">
            <a:extLst>
              <a:ext uri="{FF2B5EF4-FFF2-40B4-BE49-F238E27FC236}">
                <a16:creationId xmlns:a16="http://schemas.microsoft.com/office/drawing/2014/main" id="{F38931B8-56C1-43C9-8993-6412BAA6572F}"/>
              </a:ext>
            </a:extLst>
          </p:cNvPr>
          <p:cNvSpPr/>
          <p:nvPr/>
        </p:nvSpPr>
        <p:spPr>
          <a:xfrm>
            <a:off x="251521" y="2314683"/>
            <a:ext cx="8640960" cy="1938992"/>
          </a:xfrm>
          <a:prstGeom prst="rect">
            <a:avLst/>
          </a:prstGeom>
        </p:spPr>
        <p:txBody>
          <a:bodyPr wrap="square">
            <a:spAutoFit/>
          </a:bodyPr>
          <a:lstStyle/>
          <a:p>
            <a:pPr lvl="0" algn="ctr"/>
            <a:r>
              <a:rPr lang="es-ES" sz="6000" kern="0" dirty="0">
                <a:ln>
                  <a:solidFill>
                    <a:srgbClr val="5B9BD5"/>
                  </a:solidFill>
                </a:ln>
                <a:solidFill>
                  <a:srgbClr val="44546A"/>
                </a:solidFill>
              </a:rPr>
              <a:t>Procesamiento de Consultas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958362"/>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Árbol sintáctico</a:t>
            </a:r>
            <a:endParaRPr lang="es-AR" sz="4400" dirty="0"/>
          </a:p>
        </p:txBody>
      </p:sp>
      <p:sp>
        <p:nvSpPr>
          <p:cNvPr id="49" name="CustomShape 2"/>
          <p:cNvSpPr/>
          <p:nvPr/>
        </p:nvSpPr>
        <p:spPr>
          <a:xfrm>
            <a:off x="184639" y="1085850"/>
            <a:ext cx="8634642" cy="5414310"/>
          </a:xfrm>
          <a:prstGeom prst="rect">
            <a:avLst/>
          </a:prstGeom>
          <a:noFill/>
          <a:ln>
            <a:noFill/>
          </a:ln>
        </p:spPr>
        <p:txBody>
          <a:bodyPr wrap="square" lIns="90000" tIns="45000" rIns="90000" bIns="45000">
            <a:normAutofit/>
          </a:bodyPr>
          <a:lstStyle/>
          <a:p>
            <a:pPr marL="342900" indent="-342900">
              <a:lnSpc>
                <a:spcPct val="100000"/>
              </a:lnSpc>
              <a:buFont typeface="Arial" panose="020B0604020202020204" pitchFamily="34" charset="0"/>
              <a:buChar char="•"/>
            </a:pPr>
            <a:r>
              <a:rPr lang="es-ES" sz="2800" dirty="0"/>
              <a:t>Es el resultado del </a:t>
            </a:r>
            <a:r>
              <a:rPr lang="es-ES" sz="2800" dirty="0" err="1"/>
              <a:t>parsing</a:t>
            </a:r>
            <a:r>
              <a:rPr lang="es-ES" sz="2800" dirty="0"/>
              <a:t>.</a:t>
            </a:r>
          </a:p>
          <a:p>
            <a:pPr marL="342900" indent="-342900">
              <a:lnSpc>
                <a:spcPct val="100000"/>
              </a:lnSpc>
              <a:buFont typeface="Arial" panose="020B0604020202020204" pitchFamily="34" charset="0"/>
              <a:buChar char="•"/>
            </a:pPr>
            <a:r>
              <a:rPr lang="es-ES" sz="2800" dirty="0"/>
              <a:t>Es una representación de árbol de la estructura sintáctica simplificada del código SQL.</a:t>
            </a:r>
          </a:p>
          <a:p>
            <a:pPr marL="342900" indent="-342900">
              <a:lnSpc>
                <a:spcPct val="100000"/>
              </a:lnSpc>
              <a:buFont typeface="Arial" panose="020B0604020202020204" pitchFamily="34" charset="0"/>
              <a:buChar char="•"/>
            </a:pPr>
            <a:r>
              <a:rPr lang="es-ES" sz="2800" dirty="0"/>
              <a:t>Es nuestro punto de partida para el optimizador de consultas.</a:t>
            </a:r>
          </a:p>
          <a:p>
            <a:pPr>
              <a:lnSpc>
                <a:spcPct val="100000"/>
              </a:lnSpc>
            </a:pPr>
            <a:endParaRPr lang="es-AR" sz="2400" dirty="0"/>
          </a:p>
        </p:txBody>
      </p:sp>
    </p:spTree>
    <p:extLst>
      <p:ext uri="{BB962C8B-B14F-4D97-AF65-F5344CB8AC3E}">
        <p14:creationId xmlns:p14="http://schemas.microsoft.com/office/powerpoint/2010/main" val="5359039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861646"/>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Traductor al álgebra relacional</a:t>
            </a:r>
            <a:endParaRPr lang="es-AR" sz="4400" dirty="0"/>
          </a:p>
        </p:txBody>
      </p:sp>
      <p:sp>
        <p:nvSpPr>
          <p:cNvPr id="49" name="CustomShape 2"/>
          <p:cNvSpPr/>
          <p:nvPr/>
        </p:nvSpPr>
        <p:spPr>
          <a:xfrm>
            <a:off x="184639" y="861646"/>
            <a:ext cx="8634642" cy="5767753"/>
          </a:xfrm>
          <a:prstGeom prst="rect">
            <a:avLst/>
          </a:prstGeom>
          <a:noFill/>
          <a:ln>
            <a:noFill/>
          </a:ln>
        </p:spPr>
        <p:txBody>
          <a:bodyPr wrap="square" lIns="90000" tIns="45000" rIns="90000" bIns="45000">
            <a:noAutofit/>
          </a:bodyPr>
          <a:lstStyle/>
          <a:p>
            <a:pPr>
              <a:lnSpc>
                <a:spcPct val="100000"/>
              </a:lnSpc>
              <a:spcBef>
                <a:spcPts val="600"/>
              </a:spcBef>
            </a:pPr>
            <a:r>
              <a:rPr lang="es-ES" sz="2600" dirty="0"/>
              <a:t>El árbol sintáctico se traduce a una expresión extendida equivalente de </a:t>
            </a:r>
            <a:r>
              <a:rPr lang="es-ES" sz="2600" b="1" dirty="0"/>
              <a:t>álgebra relacional</a:t>
            </a:r>
            <a:r>
              <a:rPr lang="es-ES" sz="2600" dirty="0"/>
              <a:t>, representada como una estructura de datos de </a:t>
            </a:r>
            <a:r>
              <a:rPr lang="es-ES" sz="2600" b="1" dirty="0"/>
              <a:t>árbol de consultas,</a:t>
            </a:r>
            <a:r>
              <a:rPr lang="es-ES" sz="2600" dirty="0"/>
              <a:t> también conocido como </a:t>
            </a:r>
            <a:r>
              <a:rPr lang="es-ES" sz="2600" b="1" dirty="0"/>
              <a:t>árbol canónico</a:t>
            </a:r>
            <a:r>
              <a:rPr lang="es-ES" sz="2600" dirty="0"/>
              <a:t>.</a:t>
            </a:r>
          </a:p>
          <a:p>
            <a:pPr>
              <a:lnSpc>
                <a:spcPct val="100000"/>
              </a:lnSpc>
              <a:spcBef>
                <a:spcPts val="600"/>
              </a:spcBef>
              <a:spcAft>
                <a:spcPts val="600"/>
              </a:spcAft>
            </a:pPr>
            <a:r>
              <a:rPr lang="es-ES" sz="2600" dirty="0"/>
              <a:t>La expresión en álgebra relacional se construye de la siguiente manera:</a:t>
            </a:r>
          </a:p>
          <a:p>
            <a:pPr marL="536575" lvl="1" indent="-176213">
              <a:buFont typeface="Arial" panose="020B0604020202020204" pitchFamily="34" charset="0"/>
              <a:buChar char="•"/>
            </a:pPr>
            <a:r>
              <a:rPr lang="es-ES" sz="2600" dirty="0"/>
              <a:t>Realiza el </a:t>
            </a:r>
            <a:r>
              <a:rPr lang="es-ES" sz="2600" b="1" dirty="0"/>
              <a:t>producto cartesiano </a:t>
            </a:r>
            <a:r>
              <a:rPr lang="es-AR" sz="2600" b="1" dirty="0">
                <a:solidFill>
                  <a:srgbClr val="000000"/>
                </a:solidFill>
              </a:rPr>
              <a:t>(X)</a:t>
            </a:r>
            <a:r>
              <a:rPr lang="es-ES" sz="2600" dirty="0"/>
              <a:t> de las tablas del </a:t>
            </a:r>
            <a:r>
              <a:rPr lang="es-ES" sz="2600" b="1" dirty="0"/>
              <a:t>FROM</a:t>
            </a:r>
            <a:r>
              <a:rPr lang="es-ES" sz="2600" dirty="0"/>
              <a:t> de izquierda a derecha.</a:t>
            </a:r>
          </a:p>
          <a:p>
            <a:pPr marL="536575" lvl="1" indent="-176213">
              <a:buFont typeface="Arial" panose="020B0604020202020204" pitchFamily="34" charset="0"/>
              <a:buChar char="•"/>
            </a:pPr>
            <a:r>
              <a:rPr lang="es-ES" sz="2600" dirty="0"/>
              <a:t>Realiza la </a:t>
            </a:r>
            <a:r>
              <a:rPr lang="es-ES" sz="2600" b="1" dirty="0"/>
              <a:t>s</a:t>
            </a:r>
            <a:r>
              <a:rPr lang="es-AR" sz="2600" b="1" dirty="0">
                <a:solidFill>
                  <a:srgbClr val="000000"/>
                </a:solidFill>
              </a:rPr>
              <a:t>elección (</a:t>
            </a:r>
            <a:r>
              <a:rPr lang="el-GR" sz="2600" b="1" dirty="0"/>
              <a:t>σ</a:t>
            </a:r>
            <a:r>
              <a:rPr lang="es-AR" sz="2600" b="1" dirty="0">
                <a:solidFill>
                  <a:srgbClr val="000000"/>
                </a:solidFill>
              </a:rPr>
              <a:t>)</a:t>
            </a:r>
            <a:r>
              <a:rPr lang="es-AR" sz="2600" dirty="0">
                <a:solidFill>
                  <a:srgbClr val="000000"/>
                </a:solidFill>
              </a:rPr>
              <a:t> </a:t>
            </a:r>
            <a:r>
              <a:rPr lang="es-ES" sz="2600" dirty="0"/>
              <a:t>con las condiciones de la cláusula </a:t>
            </a:r>
            <a:r>
              <a:rPr lang="es-ES" sz="2600" b="1" dirty="0"/>
              <a:t>WHERE</a:t>
            </a:r>
            <a:r>
              <a:rPr lang="es-ES" sz="2600" dirty="0"/>
              <a:t> o la condición del </a:t>
            </a:r>
            <a:r>
              <a:rPr lang="es-ES" sz="2600" b="1" dirty="0"/>
              <a:t>JOIN</a:t>
            </a:r>
            <a:r>
              <a:rPr lang="es-ES" sz="2600" dirty="0"/>
              <a:t>.</a:t>
            </a:r>
          </a:p>
          <a:p>
            <a:pPr marL="536575" lvl="1" indent="-176213">
              <a:buFont typeface="Arial" panose="020B0604020202020204" pitchFamily="34" charset="0"/>
              <a:buChar char="•"/>
            </a:pPr>
            <a:r>
              <a:rPr lang="es-ES" sz="2600" dirty="0"/>
              <a:t>Realiza la </a:t>
            </a:r>
            <a:r>
              <a:rPr lang="es-AR" sz="2600" b="1" dirty="0">
                <a:solidFill>
                  <a:srgbClr val="000000"/>
                </a:solidFill>
              </a:rPr>
              <a:t>proyección (</a:t>
            </a:r>
            <a:r>
              <a:rPr lang="el-GR" sz="2600" b="1" dirty="0">
                <a:solidFill>
                  <a:srgbClr val="000000"/>
                </a:solidFill>
              </a:rPr>
              <a:t>π</a:t>
            </a:r>
            <a:r>
              <a:rPr lang="es-AR" sz="2600" b="1" dirty="0">
                <a:solidFill>
                  <a:srgbClr val="000000"/>
                </a:solidFill>
              </a:rPr>
              <a:t>)</a:t>
            </a:r>
            <a:r>
              <a:rPr lang="es-AR" sz="2600" dirty="0">
                <a:solidFill>
                  <a:srgbClr val="000000"/>
                </a:solidFill>
              </a:rPr>
              <a:t> </a:t>
            </a:r>
            <a:r>
              <a:rPr lang="es-ES" sz="2600" dirty="0"/>
              <a:t>con las columnas de la cláusula </a:t>
            </a:r>
            <a:r>
              <a:rPr lang="es-ES" sz="2600" b="1" dirty="0"/>
              <a:t>SELECT</a:t>
            </a:r>
            <a:r>
              <a:rPr lang="es-ES" sz="2600" dirty="0"/>
              <a:t>.</a:t>
            </a:r>
          </a:p>
        </p:txBody>
      </p:sp>
    </p:spTree>
    <p:extLst>
      <p:ext uri="{BB962C8B-B14F-4D97-AF65-F5344CB8AC3E}">
        <p14:creationId xmlns:p14="http://schemas.microsoft.com/office/powerpoint/2010/main" val="35434169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861646"/>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Traductor al álgebra relacional</a:t>
            </a:r>
            <a:endParaRPr lang="es-AR" sz="4400" dirty="0"/>
          </a:p>
        </p:txBody>
      </p:sp>
      <p:pic>
        <p:nvPicPr>
          <p:cNvPr id="3" name="Picture 2"/>
          <p:cNvPicPr>
            <a:picLocks noChangeAspect="1"/>
          </p:cNvPicPr>
          <p:nvPr/>
        </p:nvPicPr>
        <p:blipFill>
          <a:blip r:embed="rId3"/>
          <a:stretch>
            <a:fillRect/>
          </a:stretch>
        </p:blipFill>
        <p:spPr>
          <a:xfrm>
            <a:off x="298939" y="905445"/>
            <a:ext cx="4857750" cy="1123950"/>
          </a:xfrm>
          <a:prstGeom prst="rect">
            <a:avLst/>
          </a:prstGeom>
        </p:spPr>
      </p:pic>
      <p:pic>
        <p:nvPicPr>
          <p:cNvPr id="4" name="Picture 3"/>
          <p:cNvPicPr>
            <a:picLocks noChangeAspect="1"/>
          </p:cNvPicPr>
          <p:nvPr/>
        </p:nvPicPr>
        <p:blipFill>
          <a:blip r:embed="rId4"/>
          <a:stretch>
            <a:fillRect/>
          </a:stretch>
        </p:blipFill>
        <p:spPr>
          <a:xfrm>
            <a:off x="298939" y="2081672"/>
            <a:ext cx="4857750" cy="1400175"/>
          </a:xfrm>
          <a:prstGeom prst="rect">
            <a:avLst/>
          </a:prstGeom>
        </p:spPr>
      </p:pic>
      <p:pic>
        <p:nvPicPr>
          <p:cNvPr id="5" name="Picture 4"/>
          <p:cNvPicPr>
            <a:picLocks noChangeAspect="1"/>
          </p:cNvPicPr>
          <p:nvPr/>
        </p:nvPicPr>
        <p:blipFill>
          <a:blip r:embed="rId5"/>
          <a:stretch>
            <a:fillRect/>
          </a:stretch>
        </p:blipFill>
        <p:spPr>
          <a:xfrm>
            <a:off x="991699" y="3669736"/>
            <a:ext cx="7477125" cy="466725"/>
          </a:xfrm>
          <a:prstGeom prst="rect">
            <a:avLst/>
          </a:prstGeom>
        </p:spPr>
      </p:pic>
      <p:sp>
        <p:nvSpPr>
          <p:cNvPr id="6" name="Bent Arrow 5"/>
          <p:cNvSpPr/>
          <p:nvPr/>
        </p:nvSpPr>
        <p:spPr>
          <a:xfrm rot="5400000">
            <a:off x="5060851" y="2679672"/>
            <a:ext cx="923193" cy="731517"/>
          </a:xfrm>
          <a:prstGeom prst="ben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 name="Down Arrow Callout 7"/>
          <p:cNvSpPr/>
          <p:nvPr/>
        </p:nvSpPr>
        <p:spPr>
          <a:xfrm>
            <a:off x="6295292" y="2069170"/>
            <a:ext cx="2356339" cy="1600566"/>
          </a:xfrm>
          <a:prstGeom prst="downArrowCallo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Consulta en algebra relacional</a:t>
            </a:r>
          </a:p>
        </p:txBody>
      </p:sp>
      <p:sp>
        <p:nvSpPr>
          <p:cNvPr id="10" name="Up Arrow Callout 9"/>
          <p:cNvSpPr/>
          <p:nvPr/>
        </p:nvSpPr>
        <p:spPr>
          <a:xfrm>
            <a:off x="1107832" y="5468455"/>
            <a:ext cx="6945922" cy="1035154"/>
          </a:xfrm>
          <a:prstGeom prst="upArrowCallo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Consulta en algebra relacional preparada para generar el árbol canónico</a:t>
            </a:r>
          </a:p>
        </p:txBody>
      </p:sp>
      <p:sp>
        <p:nvSpPr>
          <p:cNvPr id="11" name="Down Arrow 10"/>
          <p:cNvSpPr/>
          <p:nvPr/>
        </p:nvSpPr>
        <p:spPr>
          <a:xfrm>
            <a:off x="4360985" y="4188738"/>
            <a:ext cx="448408" cy="655900"/>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12"/>
          <p:cNvPicPr>
            <a:picLocks noChangeAspect="1"/>
          </p:cNvPicPr>
          <p:nvPr/>
        </p:nvPicPr>
        <p:blipFill>
          <a:blip r:embed="rId6"/>
          <a:stretch>
            <a:fillRect/>
          </a:stretch>
        </p:blipFill>
        <p:spPr>
          <a:xfrm>
            <a:off x="8793" y="4918347"/>
            <a:ext cx="9144000" cy="474766"/>
          </a:xfrm>
          <a:prstGeom prst="rect">
            <a:avLst/>
          </a:prstGeom>
        </p:spPr>
      </p:pic>
    </p:spTree>
    <p:extLst>
      <p:ext uri="{BB962C8B-B14F-4D97-AF65-F5344CB8AC3E}">
        <p14:creationId xmlns:p14="http://schemas.microsoft.com/office/powerpoint/2010/main" val="26733846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782386"/>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Árbol canónico</a:t>
            </a:r>
            <a:endParaRPr lang="es-AR" sz="4400" dirty="0"/>
          </a:p>
        </p:txBody>
      </p:sp>
      <p:pic>
        <p:nvPicPr>
          <p:cNvPr id="5" name="Picture 4"/>
          <p:cNvPicPr>
            <a:picLocks noChangeAspect="1"/>
          </p:cNvPicPr>
          <p:nvPr/>
        </p:nvPicPr>
        <p:blipFill>
          <a:blip r:embed="rId3"/>
          <a:stretch>
            <a:fillRect/>
          </a:stretch>
        </p:blipFill>
        <p:spPr>
          <a:xfrm>
            <a:off x="0" y="3209737"/>
            <a:ext cx="9144000" cy="474766"/>
          </a:xfrm>
          <a:prstGeom prst="rect">
            <a:avLst/>
          </a:prstGeom>
        </p:spPr>
      </p:pic>
      <p:pic>
        <p:nvPicPr>
          <p:cNvPr id="4" name="Picture 3"/>
          <p:cNvPicPr>
            <a:picLocks noChangeAspect="1"/>
          </p:cNvPicPr>
          <p:nvPr/>
        </p:nvPicPr>
        <p:blipFill>
          <a:blip r:embed="rId4"/>
          <a:stretch>
            <a:fillRect/>
          </a:stretch>
        </p:blipFill>
        <p:spPr>
          <a:xfrm>
            <a:off x="4281853" y="3933754"/>
            <a:ext cx="4497265" cy="2739243"/>
          </a:xfrm>
          <a:prstGeom prst="rect">
            <a:avLst/>
          </a:prstGeom>
        </p:spPr>
      </p:pic>
      <p:sp>
        <p:nvSpPr>
          <p:cNvPr id="9" name="CustomShape 2"/>
          <p:cNvSpPr/>
          <p:nvPr/>
        </p:nvSpPr>
        <p:spPr>
          <a:xfrm>
            <a:off x="346699" y="782386"/>
            <a:ext cx="8634642" cy="2278407"/>
          </a:xfrm>
          <a:prstGeom prst="rect">
            <a:avLst/>
          </a:prstGeom>
          <a:noFill/>
          <a:ln>
            <a:noFill/>
          </a:ln>
        </p:spPr>
        <p:txBody>
          <a:bodyPr wrap="square" lIns="90000" tIns="45000" rIns="90000" bIns="45000">
            <a:normAutofit/>
          </a:bodyPr>
          <a:lstStyle/>
          <a:p>
            <a:pPr>
              <a:spcBef>
                <a:spcPts val="600"/>
              </a:spcBef>
              <a:spcAft>
                <a:spcPts val="600"/>
              </a:spcAft>
            </a:pPr>
            <a:r>
              <a:rPr lang="es-ES" sz="2600" dirty="0"/>
              <a:t>La construcción del árbol canónico, se basa en las expresiones de álgebra relacional, donde las relaciones (tablas) son las hojas y los nodos internos son las operaciones algebraicas.</a:t>
            </a:r>
          </a:p>
          <a:p>
            <a:pPr>
              <a:spcBef>
                <a:spcPts val="600"/>
              </a:spcBef>
              <a:spcAft>
                <a:spcPts val="600"/>
              </a:spcAft>
            </a:pPr>
            <a:r>
              <a:rPr lang="es-ES" sz="2600" dirty="0"/>
              <a:t>Es importante notar que una misma consulta puede derivar en varios árboles canónicos que tengan el mismo resultado.</a:t>
            </a:r>
          </a:p>
        </p:txBody>
      </p:sp>
      <p:sp>
        <p:nvSpPr>
          <p:cNvPr id="6" name="Bent Arrow 5"/>
          <p:cNvSpPr/>
          <p:nvPr/>
        </p:nvSpPr>
        <p:spPr>
          <a:xfrm rot="10800000" flipH="1">
            <a:off x="2426677" y="3992123"/>
            <a:ext cx="1274884" cy="1403176"/>
          </a:xfrm>
          <a:prstGeom prst="bentArrow">
            <a:avLst>
              <a:gd name="adj1" fmla="val 25000"/>
              <a:gd name="adj2" fmla="val 24733"/>
              <a:gd name="adj3" fmla="val 25000"/>
              <a:gd name="adj4" fmla="val 4375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226305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967154"/>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Traductor al álgebra relacional</a:t>
            </a:r>
            <a:endParaRPr lang="es-AR" sz="4400" dirty="0"/>
          </a:p>
        </p:txBody>
      </p:sp>
      <p:sp>
        <p:nvSpPr>
          <p:cNvPr id="49" name="CustomShape 2"/>
          <p:cNvSpPr/>
          <p:nvPr/>
        </p:nvSpPr>
        <p:spPr>
          <a:xfrm>
            <a:off x="184639" y="1085850"/>
            <a:ext cx="8748346" cy="5414310"/>
          </a:xfrm>
          <a:prstGeom prst="rect">
            <a:avLst/>
          </a:prstGeom>
          <a:noFill/>
          <a:ln>
            <a:noFill/>
          </a:ln>
        </p:spPr>
        <p:txBody>
          <a:bodyPr wrap="square" lIns="90000" tIns="45000" rIns="90000" bIns="45000">
            <a:normAutofit/>
          </a:bodyPr>
          <a:lstStyle/>
          <a:p>
            <a:pPr>
              <a:spcBef>
                <a:spcPts val="600"/>
              </a:spcBef>
              <a:spcAft>
                <a:spcPts val="600"/>
              </a:spcAft>
            </a:pPr>
            <a:r>
              <a:rPr lang="es-AR" sz="2600" dirty="0"/>
              <a:t>Por regla </a:t>
            </a:r>
            <a:r>
              <a:rPr lang="es-ES" sz="2600" dirty="0"/>
              <a:t>general, las consultas SQL se descomponen en </a:t>
            </a:r>
            <a:r>
              <a:rPr lang="es-ES" sz="2600" b="1" dirty="0"/>
              <a:t>bloques de consulta</a:t>
            </a:r>
            <a:r>
              <a:rPr lang="es-ES" sz="2600" dirty="0"/>
              <a:t> que forman las unidades básicas que se pueden traducir a los operadores algebraicos y después ser optimizadas.</a:t>
            </a:r>
          </a:p>
          <a:p>
            <a:pPr>
              <a:spcBef>
                <a:spcPts val="600"/>
              </a:spcBef>
              <a:spcAft>
                <a:spcPts val="600"/>
              </a:spcAft>
            </a:pPr>
            <a:r>
              <a:rPr lang="es-ES" sz="2600" dirty="0"/>
              <a:t>Un bloque de consulta contiene una única expresión SELECT-FROM-WHERE, y también cláusulas GROUP BY y HAVING en el caso de que éstas formen parte del bloque.</a:t>
            </a:r>
          </a:p>
          <a:p>
            <a:pPr>
              <a:spcBef>
                <a:spcPts val="600"/>
              </a:spcBef>
              <a:spcAft>
                <a:spcPts val="600"/>
              </a:spcAft>
            </a:pPr>
            <a:r>
              <a:rPr lang="es-ES" sz="2600" dirty="0"/>
              <a:t>Por este motivo, las consultas anidadas dentro de una consulta se identifican como bloques de consulta independientes</a:t>
            </a:r>
          </a:p>
        </p:txBody>
      </p:sp>
    </p:spTree>
    <p:extLst>
      <p:ext uri="{BB962C8B-B14F-4D97-AF65-F5344CB8AC3E}">
        <p14:creationId xmlns:p14="http://schemas.microsoft.com/office/powerpoint/2010/main" val="10214412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967154"/>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Traductor al álgebra relacional</a:t>
            </a:r>
            <a:endParaRPr lang="es-AR" sz="4400" dirty="0"/>
          </a:p>
        </p:txBody>
      </p:sp>
      <p:sp>
        <p:nvSpPr>
          <p:cNvPr id="3" name="Rectangle 2"/>
          <p:cNvSpPr/>
          <p:nvPr/>
        </p:nvSpPr>
        <p:spPr>
          <a:xfrm>
            <a:off x="175847" y="861644"/>
            <a:ext cx="8871438" cy="5873263"/>
          </a:xfrm>
          <a:prstGeom prst="rect">
            <a:avLst/>
          </a:prstGeom>
        </p:spPr>
        <p:txBody>
          <a:bodyPr wrap="square">
            <a:noAutofit/>
          </a:bodyPr>
          <a:lstStyle/>
          <a:p>
            <a:r>
              <a:rPr lang="es-ES" sz="2400" dirty="0"/>
              <a:t>La consulta SQL de la derecha sobre la tabla EMPLEADO incluye una sub-consulta anidada, por tanto, debería ser descompuesta en dos bloques:</a:t>
            </a:r>
          </a:p>
          <a:p>
            <a:pPr lvl="2"/>
            <a:endParaRPr lang="es-AR" sz="2400" b="1" dirty="0">
              <a:latin typeface="Courier New" panose="02070309020205020404" pitchFamily="49" charset="0"/>
              <a:cs typeface="Courier New" panose="02070309020205020404" pitchFamily="49" charset="0"/>
            </a:endParaRPr>
          </a:p>
          <a:p>
            <a:pPr lvl="2"/>
            <a:endParaRPr lang="es-AR" sz="2400" b="1" dirty="0">
              <a:latin typeface="Courier New" panose="02070309020205020404" pitchFamily="49" charset="0"/>
              <a:cs typeface="Courier New" panose="02070309020205020404" pitchFamily="49" charset="0"/>
            </a:endParaRPr>
          </a:p>
          <a:p>
            <a:pPr lvl="2"/>
            <a:endParaRPr lang="es-AR" sz="2400" b="1" dirty="0">
              <a:latin typeface="Courier New" panose="02070309020205020404" pitchFamily="49" charset="0"/>
              <a:cs typeface="Courier New" panose="02070309020205020404" pitchFamily="49" charset="0"/>
            </a:endParaRPr>
          </a:p>
          <a:p>
            <a:pPr lvl="2"/>
            <a:endParaRPr lang="es-AR" sz="2400" b="1" dirty="0">
              <a:latin typeface="Courier New" panose="02070309020205020404" pitchFamily="49" charset="0"/>
              <a:cs typeface="Courier New" panose="02070309020205020404" pitchFamily="49" charset="0"/>
            </a:endParaRPr>
          </a:p>
          <a:p>
            <a:pPr lvl="2"/>
            <a:endParaRPr lang="es-AR" sz="2400" dirty="0">
              <a:latin typeface="Courier New" panose="02070309020205020404" pitchFamily="49" charset="0"/>
              <a:cs typeface="Courier New" panose="02070309020205020404" pitchFamily="49" charset="0"/>
            </a:endParaRPr>
          </a:p>
          <a:p>
            <a:pPr>
              <a:spcBef>
                <a:spcPts val="600"/>
              </a:spcBef>
              <a:spcAft>
                <a:spcPts val="600"/>
              </a:spcAft>
            </a:pPr>
            <a:r>
              <a:rPr lang="es-ES" sz="2400" u="sng" dirty="0"/>
              <a:t>El bloque </a:t>
            </a:r>
            <a:r>
              <a:rPr lang="es-AR" sz="2400" u="sng" dirty="0"/>
              <a:t>interno es:</a:t>
            </a:r>
          </a:p>
          <a:p>
            <a:r>
              <a:rPr lang="es-AR" sz="2200" dirty="0">
                <a:latin typeface="Courier New" panose="02070309020205020404" pitchFamily="49" charset="0"/>
                <a:cs typeface="Courier New" panose="02070309020205020404" pitchFamily="49" charset="0"/>
              </a:rPr>
              <a:t>(</a:t>
            </a:r>
            <a:r>
              <a:rPr lang="es-AR" sz="2200" b="1" dirty="0">
                <a:latin typeface="Courier New" panose="02070309020205020404" pitchFamily="49" charset="0"/>
                <a:cs typeface="Courier New" panose="02070309020205020404" pitchFamily="49" charset="0"/>
              </a:rPr>
              <a:t>SELECT MAX </a:t>
            </a:r>
            <a:r>
              <a:rPr lang="es-AR" sz="2200" dirty="0">
                <a:latin typeface="Courier New" panose="02070309020205020404" pitchFamily="49" charset="0"/>
                <a:cs typeface="Courier New" panose="02070309020205020404" pitchFamily="49" charset="0"/>
              </a:rPr>
              <a:t>(Sueldo)</a:t>
            </a:r>
          </a:p>
          <a:p>
            <a:r>
              <a:rPr lang="es-AR" sz="2200" b="1" dirty="0">
                <a:latin typeface="Courier New" panose="02070309020205020404" pitchFamily="49" charset="0"/>
                <a:cs typeface="Courier New" panose="02070309020205020404" pitchFamily="49" charset="0"/>
              </a:rPr>
              <a:t> FROM </a:t>
            </a:r>
            <a:r>
              <a:rPr lang="es-AR" sz="2200" dirty="0">
                <a:latin typeface="Courier New" panose="02070309020205020404" pitchFamily="49" charset="0"/>
                <a:cs typeface="Courier New" panose="02070309020205020404" pitchFamily="49" charset="0"/>
              </a:rPr>
              <a:t>EMPLEADO</a:t>
            </a:r>
          </a:p>
          <a:p>
            <a:r>
              <a:rPr lang="es-AR" sz="2200" b="1" dirty="0">
                <a:latin typeface="Courier New" panose="02070309020205020404" pitchFamily="49" charset="0"/>
                <a:cs typeface="Courier New" panose="02070309020205020404" pitchFamily="49" charset="0"/>
              </a:rPr>
              <a:t> WHERE </a:t>
            </a:r>
            <a:r>
              <a:rPr lang="es-AR" sz="2200" dirty="0" err="1">
                <a:latin typeface="Courier New" panose="02070309020205020404" pitchFamily="49" charset="0"/>
                <a:cs typeface="Courier New" panose="02070309020205020404" pitchFamily="49" charset="0"/>
              </a:rPr>
              <a:t>Dno</a:t>
            </a:r>
            <a:r>
              <a:rPr lang="es-AR" sz="2200" dirty="0">
                <a:latin typeface="Courier New" panose="02070309020205020404" pitchFamily="49" charset="0"/>
                <a:cs typeface="Courier New" panose="02070309020205020404" pitchFamily="49" charset="0"/>
              </a:rPr>
              <a:t> = 5 )</a:t>
            </a:r>
          </a:p>
          <a:p>
            <a:endParaRPr lang="es-AR" sz="2400" dirty="0">
              <a:latin typeface="Courier New" panose="02070309020205020404" pitchFamily="49" charset="0"/>
              <a:cs typeface="Courier New" panose="02070309020205020404" pitchFamily="49" charset="0"/>
            </a:endParaRPr>
          </a:p>
          <a:p>
            <a:r>
              <a:rPr lang="es-AR" sz="2300" dirty="0"/>
              <a:t>F</a:t>
            </a:r>
            <a:r>
              <a:rPr lang="es-ES" sz="2300" baseline="-25000" dirty="0"/>
              <a:t>MAX Sueldo</a:t>
            </a:r>
            <a:r>
              <a:rPr lang="es-AR" sz="2300" dirty="0"/>
              <a:t>(</a:t>
            </a:r>
            <a:r>
              <a:rPr lang="el-GR" sz="2300" dirty="0"/>
              <a:t>σ</a:t>
            </a:r>
            <a:r>
              <a:rPr lang="es-ES" sz="2300" baseline="-25000" dirty="0" err="1"/>
              <a:t>Dno</a:t>
            </a:r>
            <a:r>
              <a:rPr lang="es-ES" sz="2300" baseline="-25000" dirty="0"/>
              <a:t> = 5</a:t>
            </a:r>
            <a:r>
              <a:rPr lang="es-ES" sz="2300" dirty="0"/>
              <a:t>(EMPLEADO))</a:t>
            </a:r>
            <a:endParaRPr lang="es-AR" sz="2400" dirty="0">
              <a:latin typeface="Courier New" panose="02070309020205020404" pitchFamily="49" charset="0"/>
              <a:cs typeface="Courier New" panose="02070309020205020404" pitchFamily="49" charset="0"/>
            </a:endParaRPr>
          </a:p>
        </p:txBody>
      </p:sp>
      <p:sp>
        <p:nvSpPr>
          <p:cNvPr id="4" name="Rectangle 3"/>
          <p:cNvSpPr/>
          <p:nvPr/>
        </p:nvSpPr>
        <p:spPr>
          <a:xfrm>
            <a:off x="3930162" y="3859823"/>
            <a:ext cx="4835768" cy="2716823"/>
          </a:xfrm>
          <a:prstGeom prst="rect">
            <a:avLst/>
          </a:prstGeom>
        </p:spPr>
        <p:txBody>
          <a:bodyPr wrap="square">
            <a:normAutofit lnSpcReduction="10000"/>
          </a:bodyPr>
          <a:lstStyle/>
          <a:p>
            <a:pPr>
              <a:spcBef>
                <a:spcPts val="600"/>
              </a:spcBef>
              <a:spcAft>
                <a:spcPts val="600"/>
              </a:spcAft>
            </a:pPr>
            <a:r>
              <a:rPr lang="es-ES" sz="2400" dirty="0"/>
              <a:t>y el </a:t>
            </a:r>
            <a:r>
              <a:rPr lang="es-ES" sz="2400" u="sng" dirty="0"/>
              <a:t>bloque externo es:</a:t>
            </a:r>
          </a:p>
          <a:p>
            <a:r>
              <a:rPr lang="es-AR" sz="2200" b="1" dirty="0">
                <a:latin typeface="Courier New" panose="02070309020205020404" pitchFamily="49" charset="0"/>
                <a:cs typeface="Courier New" panose="02070309020205020404" pitchFamily="49" charset="0"/>
              </a:rPr>
              <a:t>SELECT </a:t>
            </a:r>
            <a:r>
              <a:rPr lang="es-AR" sz="2200" dirty="0">
                <a:latin typeface="Courier New" panose="02070309020205020404" pitchFamily="49" charset="0"/>
                <a:cs typeface="Courier New" panose="02070309020205020404" pitchFamily="49" charset="0"/>
              </a:rPr>
              <a:t>Apellido1, Nombre</a:t>
            </a:r>
          </a:p>
          <a:p>
            <a:r>
              <a:rPr lang="es-AR" sz="2200" b="1" dirty="0">
                <a:latin typeface="Courier New" panose="02070309020205020404" pitchFamily="49" charset="0"/>
                <a:cs typeface="Courier New" panose="02070309020205020404" pitchFamily="49" charset="0"/>
              </a:rPr>
              <a:t>FROM </a:t>
            </a:r>
            <a:r>
              <a:rPr lang="es-AR" sz="2200" dirty="0">
                <a:latin typeface="Courier New" panose="02070309020205020404" pitchFamily="49" charset="0"/>
                <a:cs typeface="Courier New" panose="02070309020205020404" pitchFamily="49" charset="0"/>
              </a:rPr>
              <a:t>EMPLEADO</a:t>
            </a:r>
          </a:p>
          <a:p>
            <a:r>
              <a:rPr lang="es-AR" sz="2200" b="1" dirty="0">
                <a:latin typeface="Courier New" panose="02070309020205020404" pitchFamily="49" charset="0"/>
                <a:cs typeface="Courier New" panose="02070309020205020404" pitchFamily="49" charset="0"/>
              </a:rPr>
              <a:t>WHERE </a:t>
            </a:r>
            <a:r>
              <a:rPr lang="es-AR" sz="2200" dirty="0">
                <a:latin typeface="Courier New" panose="02070309020205020404" pitchFamily="49" charset="0"/>
                <a:cs typeface="Courier New" panose="02070309020205020404" pitchFamily="49" charset="0"/>
              </a:rPr>
              <a:t>Sueldo &gt; c</a:t>
            </a:r>
          </a:p>
          <a:p>
            <a:pPr lvl="1">
              <a:spcBef>
                <a:spcPts val="600"/>
              </a:spcBef>
              <a:spcAft>
                <a:spcPts val="600"/>
              </a:spcAft>
            </a:pPr>
            <a:r>
              <a:rPr lang="es-ES" sz="2200" dirty="0"/>
              <a:t>donde </a:t>
            </a:r>
            <a:r>
              <a:rPr lang="es-AR" sz="2200" dirty="0">
                <a:latin typeface="Courier New" panose="02070309020205020404" pitchFamily="49" charset="0"/>
                <a:cs typeface="Courier New" panose="02070309020205020404" pitchFamily="49" charset="0"/>
              </a:rPr>
              <a:t>c</a:t>
            </a:r>
            <a:r>
              <a:rPr lang="es-ES" sz="2200" dirty="0"/>
              <a:t> representa el resultado devuelto por el bloque interno</a:t>
            </a:r>
          </a:p>
          <a:p>
            <a:pPr>
              <a:spcBef>
                <a:spcPts val="600"/>
              </a:spcBef>
              <a:spcAft>
                <a:spcPts val="600"/>
              </a:spcAft>
            </a:pPr>
            <a:r>
              <a:rPr lang="el-GR" sz="2400" dirty="0"/>
              <a:t>π</a:t>
            </a:r>
            <a:r>
              <a:rPr lang="es-ES" sz="2400" baseline="-25000" dirty="0"/>
              <a:t>Apellido1, Nombre</a:t>
            </a:r>
            <a:r>
              <a:rPr lang="es-AR" sz="2400" dirty="0"/>
              <a:t>(</a:t>
            </a:r>
            <a:r>
              <a:rPr lang="el-GR" sz="2400" dirty="0"/>
              <a:t>σ </a:t>
            </a:r>
            <a:r>
              <a:rPr lang="es-ES" sz="2400" baseline="-25000" dirty="0"/>
              <a:t>Sueldo &gt; C </a:t>
            </a:r>
            <a:r>
              <a:rPr lang="es-ES" sz="2400" dirty="0"/>
              <a:t>(EMPLEADO))</a:t>
            </a:r>
            <a:endParaRPr lang="es-AR" sz="2400" dirty="0"/>
          </a:p>
          <a:p>
            <a:pPr>
              <a:spcBef>
                <a:spcPts val="600"/>
              </a:spcBef>
              <a:spcAft>
                <a:spcPts val="600"/>
              </a:spcAft>
            </a:pPr>
            <a:endParaRPr lang="es-AR" sz="2400" dirty="0"/>
          </a:p>
        </p:txBody>
      </p:sp>
      <p:pic>
        <p:nvPicPr>
          <p:cNvPr id="6" name="Picture 5"/>
          <p:cNvPicPr>
            <a:picLocks noChangeAspect="1"/>
          </p:cNvPicPr>
          <p:nvPr/>
        </p:nvPicPr>
        <p:blipFill>
          <a:blip r:embed="rId3"/>
          <a:stretch>
            <a:fillRect/>
          </a:stretch>
        </p:blipFill>
        <p:spPr>
          <a:xfrm>
            <a:off x="1213338" y="1967938"/>
            <a:ext cx="6260124" cy="1727762"/>
          </a:xfrm>
          <a:prstGeom prst="rect">
            <a:avLst/>
          </a:prstGeom>
        </p:spPr>
      </p:pic>
      <p:sp>
        <p:nvSpPr>
          <p:cNvPr id="7" name="Rounded Rectangle 6"/>
          <p:cNvSpPr/>
          <p:nvPr/>
        </p:nvSpPr>
        <p:spPr>
          <a:xfrm>
            <a:off x="175847" y="3859823"/>
            <a:ext cx="3683976" cy="2453054"/>
          </a:xfrm>
          <a:prstGeom prst="roundRect">
            <a:avLst>
              <a:gd name="adj" fmla="val 8423"/>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ounded Rectangle 13"/>
          <p:cNvSpPr/>
          <p:nvPr/>
        </p:nvSpPr>
        <p:spPr>
          <a:xfrm>
            <a:off x="3930162" y="3853961"/>
            <a:ext cx="4835768" cy="2643554"/>
          </a:xfrm>
          <a:prstGeom prst="roundRect">
            <a:avLst>
              <a:gd name="adj" fmla="val 8423"/>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6725341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a:t>
            </a:r>
            <a:endParaRPr lang="es-AR" sz="4400" dirty="0"/>
          </a:p>
        </p:txBody>
      </p:sp>
      <p:sp>
        <p:nvSpPr>
          <p:cNvPr id="5" name="CustomShape 2"/>
          <p:cNvSpPr/>
          <p:nvPr/>
        </p:nvSpPr>
        <p:spPr>
          <a:xfrm>
            <a:off x="307731" y="762230"/>
            <a:ext cx="8581292" cy="5867169"/>
          </a:xfrm>
          <a:prstGeom prst="rect">
            <a:avLst/>
          </a:prstGeom>
          <a:noFill/>
          <a:ln>
            <a:noFill/>
          </a:ln>
        </p:spPr>
        <p:txBody>
          <a:bodyPr wrap="square" lIns="90000" tIns="45000" rIns="90000" bIns="45000">
            <a:normAutofit/>
          </a:bodyPr>
          <a:lstStyle/>
          <a:p>
            <a:pPr>
              <a:lnSpc>
                <a:spcPct val="100000"/>
              </a:lnSpc>
              <a:spcBef>
                <a:spcPts val="600"/>
              </a:spcBef>
              <a:spcAft>
                <a:spcPts val="600"/>
              </a:spcAft>
            </a:pPr>
            <a:r>
              <a:rPr lang="es-AR" sz="2800" dirty="0"/>
              <a:t>Implica modificar </a:t>
            </a:r>
            <a:r>
              <a:rPr lang="es-ES" sz="2800" dirty="0"/>
              <a:t>la consulta original por otra equivalente con el propósito de minimizar los resultados intermedios.</a:t>
            </a:r>
          </a:p>
          <a:p>
            <a:pPr>
              <a:lnSpc>
                <a:spcPct val="100000"/>
              </a:lnSpc>
              <a:spcBef>
                <a:spcPts val="600"/>
              </a:spcBef>
              <a:spcAft>
                <a:spcPts val="600"/>
              </a:spcAft>
            </a:pPr>
            <a:r>
              <a:rPr lang="es-ES" sz="2800" dirty="0"/>
              <a:t>Pueden existir varias alternativas.</a:t>
            </a:r>
          </a:p>
          <a:p>
            <a:pPr>
              <a:lnSpc>
                <a:spcPct val="100000"/>
              </a:lnSpc>
              <a:spcBef>
                <a:spcPts val="600"/>
              </a:spcBef>
              <a:spcAft>
                <a:spcPts val="600"/>
              </a:spcAft>
            </a:pPr>
            <a:r>
              <a:rPr lang="es-ES" sz="2800" dirty="0"/>
              <a:t>Se basa en aplicar equivalencias de los operadores del álgebra de forma que:</a:t>
            </a:r>
          </a:p>
          <a:p>
            <a:pPr marL="342900" indent="-342900">
              <a:lnSpc>
                <a:spcPct val="100000"/>
              </a:lnSpc>
              <a:spcBef>
                <a:spcPts val="600"/>
              </a:spcBef>
              <a:spcAft>
                <a:spcPts val="600"/>
              </a:spcAft>
              <a:buFont typeface="Arial" panose="020B0604020202020204" pitchFamily="34" charset="0"/>
              <a:buChar char="•"/>
            </a:pPr>
            <a:r>
              <a:rPr lang="es-ES" sz="2800" dirty="0"/>
              <a:t>Las selecciones y las proyecciones se apliquen lo antes posible.</a:t>
            </a:r>
          </a:p>
          <a:p>
            <a:pPr marL="342900" indent="-342900">
              <a:lnSpc>
                <a:spcPct val="100000"/>
              </a:lnSpc>
              <a:spcBef>
                <a:spcPts val="600"/>
              </a:spcBef>
              <a:spcAft>
                <a:spcPts val="600"/>
              </a:spcAft>
              <a:buFont typeface="Arial" panose="020B0604020202020204" pitchFamily="34" charset="0"/>
              <a:buChar char="•"/>
            </a:pPr>
            <a:r>
              <a:rPr lang="es-ES" sz="2800" dirty="0"/>
              <a:t>Las operaciones de selección y juntas que son más restrictivas se apliquen antes que las demás.</a:t>
            </a:r>
            <a:endParaRPr lang="es-AR" sz="2800" dirty="0"/>
          </a:p>
        </p:txBody>
      </p:sp>
    </p:spTree>
    <p:extLst>
      <p:ext uri="{BB962C8B-B14F-4D97-AF65-F5344CB8AC3E}">
        <p14:creationId xmlns:p14="http://schemas.microsoft.com/office/powerpoint/2010/main" val="2227802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Pasos</a:t>
            </a:r>
            <a:endParaRPr lang="es-AR" sz="4400" dirty="0"/>
          </a:p>
        </p:txBody>
      </p:sp>
      <p:sp>
        <p:nvSpPr>
          <p:cNvPr id="2" name="Rectangle 1"/>
          <p:cNvSpPr/>
          <p:nvPr/>
        </p:nvSpPr>
        <p:spPr>
          <a:xfrm>
            <a:off x="286327" y="886691"/>
            <a:ext cx="8414328" cy="5578764"/>
          </a:xfrm>
          <a:prstGeom prst="rect">
            <a:avLst/>
          </a:prstGeom>
        </p:spPr>
        <p:txBody>
          <a:bodyPr wrap="square">
            <a:normAutofit/>
          </a:bodyPr>
          <a:lstStyle/>
          <a:p>
            <a:pPr marL="457200" indent="-457200">
              <a:buFont typeface="+mj-lt"/>
              <a:buAutoNum type="arabicPeriod"/>
            </a:pPr>
            <a:r>
              <a:rPr lang="es-ES" sz="2800" dirty="0">
                <a:solidFill>
                  <a:srgbClr val="000000"/>
                </a:solidFill>
              </a:rPr>
              <a:t>Cambiar las selecciones conjuntivas por una “</a:t>
            </a:r>
            <a:r>
              <a:rPr lang="es-ES" sz="2800" b="1" dirty="0">
                <a:solidFill>
                  <a:srgbClr val="000000"/>
                </a:solidFill>
              </a:rPr>
              <a:t>cascada</a:t>
            </a:r>
            <a:r>
              <a:rPr lang="es-ES" sz="2800" dirty="0">
                <a:solidFill>
                  <a:srgbClr val="000000"/>
                </a:solidFill>
              </a:rPr>
              <a:t>” de </a:t>
            </a:r>
            <a:r>
              <a:rPr lang="es-AR" sz="2800" dirty="0">
                <a:solidFill>
                  <a:srgbClr val="000000"/>
                </a:solidFill>
              </a:rPr>
              <a:t>selecciones simples.</a:t>
            </a:r>
          </a:p>
          <a:p>
            <a:pPr marL="457200" indent="-457200">
              <a:buFont typeface="+mj-lt"/>
              <a:buAutoNum type="arabicPeriod"/>
            </a:pPr>
            <a:r>
              <a:rPr lang="es-ES" sz="2800" dirty="0">
                <a:solidFill>
                  <a:srgbClr val="000000"/>
                </a:solidFill>
              </a:rPr>
              <a:t>Mover las </a:t>
            </a:r>
            <a:r>
              <a:rPr lang="es-ES" sz="2800" b="1" dirty="0">
                <a:solidFill>
                  <a:srgbClr val="000000"/>
                </a:solidFill>
              </a:rPr>
              <a:t>selecciones lo más abajo </a:t>
            </a:r>
            <a:r>
              <a:rPr lang="es-ES" sz="2800" dirty="0">
                <a:solidFill>
                  <a:srgbClr val="000000"/>
                </a:solidFill>
              </a:rPr>
              <a:t>que se pueda en el </a:t>
            </a:r>
            <a:r>
              <a:rPr lang="es-AR" sz="2800" dirty="0">
                <a:solidFill>
                  <a:srgbClr val="000000"/>
                </a:solidFill>
              </a:rPr>
              <a:t>árbol.</a:t>
            </a:r>
          </a:p>
          <a:p>
            <a:pPr marL="457200" indent="-457200">
              <a:buFont typeface="+mj-lt"/>
              <a:buAutoNum type="arabicPeriod"/>
            </a:pPr>
            <a:r>
              <a:rPr lang="es-ES" sz="2800" dirty="0">
                <a:solidFill>
                  <a:srgbClr val="000000"/>
                </a:solidFill>
              </a:rPr>
              <a:t>Reacomodar las hojas del árbol de modo que las selecciones más restrictivas sean ejecutadas antes, </a:t>
            </a:r>
            <a:r>
              <a:rPr lang="es-AR" sz="2800" dirty="0">
                <a:solidFill>
                  <a:srgbClr val="000000"/>
                </a:solidFill>
              </a:rPr>
              <a:t>evitando productos cartesianos.</a:t>
            </a:r>
          </a:p>
          <a:p>
            <a:pPr marL="457200" indent="-457200">
              <a:buFont typeface="+mj-lt"/>
              <a:buAutoNum type="arabicPeriod"/>
            </a:pPr>
            <a:r>
              <a:rPr lang="es-AR" sz="2800" dirty="0">
                <a:solidFill>
                  <a:srgbClr val="000000"/>
                </a:solidFill>
              </a:rPr>
              <a:t>Cambiar </a:t>
            </a:r>
            <a:r>
              <a:rPr lang="es-ES" sz="2800" dirty="0">
                <a:solidFill>
                  <a:srgbClr val="000000"/>
                </a:solidFill>
              </a:rPr>
              <a:t>secuencias de selecciones y productos cartesianos por </a:t>
            </a:r>
            <a:r>
              <a:rPr lang="es-AR" sz="2800" dirty="0">
                <a:solidFill>
                  <a:srgbClr val="000000"/>
                </a:solidFill>
              </a:rPr>
              <a:t>Concatenación (</a:t>
            </a:r>
            <a:r>
              <a:rPr lang="es-AR" sz="2800" dirty="0" err="1">
                <a:solidFill>
                  <a:srgbClr val="000000"/>
                </a:solidFill>
              </a:rPr>
              <a:t>Join</a:t>
            </a:r>
            <a:r>
              <a:rPr lang="es-AR" sz="2800" dirty="0">
                <a:solidFill>
                  <a:srgbClr val="000000"/>
                </a:solidFill>
              </a:rPr>
              <a:t>)</a:t>
            </a:r>
            <a:r>
              <a:rPr lang="es-ES" sz="2800" dirty="0">
                <a:solidFill>
                  <a:srgbClr val="000000"/>
                </a:solidFill>
              </a:rPr>
              <a:t>.</a:t>
            </a:r>
          </a:p>
          <a:p>
            <a:pPr marL="457200" indent="-457200">
              <a:buFont typeface="+mj-lt"/>
              <a:buAutoNum type="arabicPeriod"/>
            </a:pPr>
            <a:r>
              <a:rPr lang="es-ES" sz="2800" dirty="0">
                <a:solidFill>
                  <a:srgbClr val="000000"/>
                </a:solidFill>
              </a:rPr>
              <a:t>Mover las </a:t>
            </a:r>
            <a:r>
              <a:rPr lang="es-ES" sz="2800" b="1" dirty="0">
                <a:solidFill>
                  <a:srgbClr val="000000"/>
                </a:solidFill>
              </a:rPr>
              <a:t>proyecciones lo más abajo </a:t>
            </a:r>
            <a:r>
              <a:rPr lang="es-ES" sz="2800" dirty="0">
                <a:solidFill>
                  <a:srgbClr val="000000"/>
                </a:solidFill>
              </a:rPr>
              <a:t>posible en el árbol, agregando las proyecciones que sean necesarias.</a:t>
            </a:r>
            <a:endParaRPr lang="es-AR" sz="2800" dirty="0"/>
          </a:p>
        </p:txBody>
      </p:sp>
    </p:spTree>
    <p:extLst>
      <p:ext uri="{BB962C8B-B14F-4D97-AF65-F5344CB8AC3E}">
        <p14:creationId xmlns:p14="http://schemas.microsoft.com/office/powerpoint/2010/main" val="41342541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1</a:t>
            </a:r>
            <a:endParaRPr lang="es-AR" sz="4400" dirty="0"/>
          </a:p>
        </p:txBody>
      </p:sp>
      <p:pic>
        <p:nvPicPr>
          <p:cNvPr id="8" name="Picture 7"/>
          <p:cNvPicPr>
            <a:picLocks noChangeAspect="1"/>
          </p:cNvPicPr>
          <p:nvPr/>
        </p:nvPicPr>
        <p:blipFill>
          <a:blip r:embed="rId3"/>
          <a:stretch>
            <a:fillRect/>
          </a:stretch>
        </p:blipFill>
        <p:spPr>
          <a:xfrm>
            <a:off x="263236" y="926125"/>
            <a:ext cx="8617527" cy="5429839"/>
          </a:xfrm>
          <a:prstGeom prst="rect">
            <a:avLst/>
          </a:prstGeom>
        </p:spPr>
      </p:pic>
    </p:spTree>
    <p:extLst>
      <p:ext uri="{BB962C8B-B14F-4D97-AF65-F5344CB8AC3E}">
        <p14:creationId xmlns:p14="http://schemas.microsoft.com/office/powerpoint/2010/main" val="20289168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1</a:t>
            </a:r>
            <a:endParaRPr lang="es-AR" sz="4400" dirty="0"/>
          </a:p>
        </p:txBody>
      </p:sp>
      <p:pic>
        <p:nvPicPr>
          <p:cNvPr id="4" name="Picture 3"/>
          <p:cNvPicPr>
            <a:picLocks noChangeAspect="1"/>
          </p:cNvPicPr>
          <p:nvPr/>
        </p:nvPicPr>
        <p:blipFill>
          <a:blip r:embed="rId3"/>
          <a:stretch>
            <a:fillRect/>
          </a:stretch>
        </p:blipFill>
        <p:spPr>
          <a:xfrm>
            <a:off x="275237" y="1302327"/>
            <a:ext cx="8593525" cy="4524711"/>
          </a:xfrm>
          <a:prstGeom prst="rect">
            <a:avLst/>
          </a:prstGeom>
        </p:spPr>
      </p:pic>
    </p:spTree>
    <p:extLst>
      <p:ext uri="{BB962C8B-B14F-4D97-AF65-F5344CB8AC3E}">
        <p14:creationId xmlns:p14="http://schemas.microsoft.com/office/powerpoint/2010/main" val="14192841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108585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Introducción</a:t>
            </a:r>
            <a:endParaRPr lang="es-AR" sz="4400" dirty="0"/>
          </a:p>
        </p:txBody>
      </p:sp>
      <p:sp>
        <p:nvSpPr>
          <p:cNvPr id="49" name="CustomShape 2"/>
          <p:cNvSpPr/>
          <p:nvPr/>
        </p:nvSpPr>
        <p:spPr>
          <a:xfrm>
            <a:off x="371475" y="1085850"/>
            <a:ext cx="8447805" cy="5414310"/>
          </a:xfrm>
          <a:prstGeom prst="rect">
            <a:avLst/>
          </a:prstGeom>
          <a:noFill/>
          <a:ln>
            <a:noFill/>
          </a:ln>
        </p:spPr>
        <p:txBody>
          <a:bodyPr wrap="square" lIns="90000" tIns="45000" rIns="90000" bIns="45000">
            <a:normAutofit lnSpcReduction="10000"/>
          </a:bodyPr>
          <a:lstStyle/>
          <a:p>
            <a:pPr>
              <a:spcBef>
                <a:spcPts val="600"/>
              </a:spcBef>
              <a:spcAft>
                <a:spcPts val="600"/>
              </a:spcAft>
            </a:pPr>
            <a:r>
              <a:rPr lang="es-ES" sz="2800" dirty="0"/>
              <a:t>Un DBMS utiliza técnicas para procesar, optimizar y ejecutar consultas de </a:t>
            </a:r>
            <a:r>
              <a:rPr lang="es-ES" sz="2800" b="1" dirty="0"/>
              <a:t>alto nivel.</a:t>
            </a:r>
          </a:p>
          <a:p>
            <a:pPr>
              <a:lnSpc>
                <a:spcPct val="100000"/>
              </a:lnSpc>
              <a:spcBef>
                <a:spcPts val="600"/>
              </a:spcBef>
              <a:spcAft>
                <a:spcPts val="600"/>
              </a:spcAft>
            </a:pPr>
            <a:r>
              <a:rPr lang="es-ES" sz="2800" dirty="0"/>
              <a:t>La idea es analizar las principales acciones que realiza un motor de base de datos relacional para procesar una consulta, brindando un panorama simplificado de las diferentes maneras de resolverlas, del cálculo, de sus costos y de la optimización de su ejecución.</a:t>
            </a:r>
          </a:p>
          <a:p>
            <a:pPr>
              <a:spcBef>
                <a:spcPts val="600"/>
              </a:spcBef>
              <a:spcAft>
                <a:spcPts val="600"/>
              </a:spcAft>
            </a:pPr>
            <a:r>
              <a:rPr lang="es-ES" sz="2800" dirty="0"/>
              <a:t>Es importante subrayar que el término optimización resulta, en realidad, inapropiado ya que en algunos casos el plan de ejecución elegido no resulta ser la estrategia más optima (se trata solo de una estrategia razonablemente eficiente para ejecutar la consulta).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09593"/>
            <a:ext cx="9144000" cy="4638814"/>
          </a:xfrm>
          <a:prstGeom prst="rect">
            <a:avLst/>
          </a:prstGeom>
        </p:spPr>
      </p:pic>
      <p:sp>
        <p:nvSpPr>
          <p:cNvPr id="6"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1</a:t>
            </a:r>
            <a:endParaRPr lang="es-AR" sz="4400" dirty="0"/>
          </a:p>
        </p:txBody>
      </p:sp>
    </p:spTree>
    <p:extLst>
      <p:ext uri="{BB962C8B-B14F-4D97-AF65-F5344CB8AC3E}">
        <p14:creationId xmlns:p14="http://schemas.microsoft.com/office/powerpoint/2010/main" val="768162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2</a:t>
            </a:r>
            <a:endParaRPr lang="es-AR" sz="4400" dirty="0"/>
          </a:p>
        </p:txBody>
      </p:sp>
      <p:pic>
        <p:nvPicPr>
          <p:cNvPr id="3" name="Picture 2"/>
          <p:cNvPicPr>
            <a:picLocks noChangeAspect="1"/>
          </p:cNvPicPr>
          <p:nvPr/>
        </p:nvPicPr>
        <p:blipFill>
          <a:blip r:embed="rId2"/>
          <a:stretch>
            <a:fillRect/>
          </a:stretch>
        </p:blipFill>
        <p:spPr>
          <a:xfrm>
            <a:off x="0" y="990600"/>
            <a:ext cx="9144000" cy="5080000"/>
          </a:xfrm>
          <a:prstGeom prst="rect">
            <a:avLst/>
          </a:prstGeom>
        </p:spPr>
      </p:pic>
    </p:spTree>
    <p:extLst>
      <p:ext uri="{BB962C8B-B14F-4D97-AF65-F5344CB8AC3E}">
        <p14:creationId xmlns:p14="http://schemas.microsoft.com/office/powerpoint/2010/main" val="117662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2</a:t>
            </a:r>
            <a:endParaRPr lang="es-AR" sz="4400" dirty="0"/>
          </a:p>
        </p:txBody>
      </p:sp>
      <p:pic>
        <p:nvPicPr>
          <p:cNvPr id="6" name="Picture 5"/>
          <p:cNvPicPr>
            <a:picLocks noChangeAspect="1"/>
          </p:cNvPicPr>
          <p:nvPr/>
        </p:nvPicPr>
        <p:blipFill>
          <a:blip r:embed="rId2"/>
          <a:stretch>
            <a:fillRect/>
          </a:stretch>
        </p:blipFill>
        <p:spPr>
          <a:xfrm>
            <a:off x="73891" y="910446"/>
            <a:ext cx="8996218" cy="5351810"/>
          </a:xfrm>
          <a:prstGeom prst="rect">
            <a:avLst/>
          </a:prstGeom>
        </p:spPr>
      </p:pic>
    </p:spTree>
    <p:extLst>
      <p:ext uri="{BB962C8B-B14F-4D97-AF65-F5344CB8AC3E}">
        <p14:creationId xmlns:p14="http://schemas.microsoft.com/office/powerpoint/2010/main" val="2964719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Heurística – Ejemplo 2</a:t>
            </a:r>
            <a:endParaRPr lang="es-AR" sz="4400" dirty="0"/>
          </a:p>
        </p:txBody>
      </p:sp>
      <p:pic>
        <p:nvPicPr>
          <p:cNvPr id="3" name="Picture 2"/>
          <p:cNvPicPr>
            <a:picLocks noChangeAspect="1"/>
          </p:cNvPicPr>
          <p:nvPr/>
        </p:nvPicPr>
        <p:blipFill>
          <a:blip r:embed="rId2"/>
          <a:stretch>
            <a:fillRect/>
          </a:stretch>
        </p:blipFill>
        <p:spPr>
          <a:xfrm>
            <a:off x="518224" y="1108363"/>
            <a:ext cx="8107551" cy="5130945"/>
          </a:xfrm>
          <a:prstGeom prst="rect">
            <a:avLst/>
          </a:prstGeom>
        </p:spPr>
      </p:pic>
    </p:spTree>
    <p:extLst>
      <p:ext uri="{BB962C8B-B14F-4D97-AF65-F5344CB8AC3E}">
        <p14:creationId xmlns:p14="http://schemas.microsoft.com/office/powerpoint/2010/main" val="2363336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64655" y="-30147"/>
            <a:ext cx="9144000" cy="762230"/>
          </a:xfrm>
          <a:prstGeom prst="rect">
            <a:avLst/>
          </a:prstGeom>
          <a:noFill/>
          <a:ln>
            <a:noFill/>
          </a:ln>
        </p:spPr>
        <p:txBody>
          <a:bodyPr lIns="90000" tIns="45000" rIns="90000" bIns="45000" anchor="ctr"/>
          <a:lstStyle/>
          <a:p>
            <a:pPr algn="ctr">
              <a:lnSpc>
                <a:spcPct val="100000"/>
              </a:lnSpc>
            </a:pPr>
            <a:r>
              <a:rPr lang="es-AR" sz="4000" dirty="0">
                <a:solidFill>
                  <a:srgbClr val="572314"/>
                </a:solidFill>
                <a:latin typeface="Gill Sans MT"/>
              </a:rPr>
              <a:t>Optimización Heurística - Reglas</a:t>
            </a:r>
            <a:endParaRPr lang="es-AR" sz="4000" dirty="0"/>
          </a:p>
        </p:txBody>
      </p:sp>
      <p:sp>
        <p:nvSpPr>
          <p:cNvPr id="7" name="Rectangle 6"/>
          <p:cNvSpPr/>
          <p:nvPr/>
        </p:nvSpPr>
        <p:spPr>
          <a:xfrm>
            <a:off x="163944" y="2923923"/>
            <a:ext cx="5241637" cy="1154162"/>
          </a:xfrm>
          <a:prstGeom prst="rect">
            <a:avLst/>
          </a:prstGeom>
          <a:ln w="15875">
            <a:solidFill>
              <a:schemeClr val="accent6">
                <a:lumMod val="75000"/>
              </a:schemeClr>
            </a:solidFill>
          </a:ln>
        </p:spPr>
        <p:txBody>
          <a:bodyPr wrap="square">
            <a:spAutoFit/>
          </a:bodyPr>
          <a:lstStyle/>
          <a:p>
            <a:pPr algn="ctr"/>
            <a:r>
              <a:rPr lang="es-AR" sz="2300" dirty="0"/>
              <a:t>Conmutativa de selección por proyección</a:t>
            </a:r>
          </a:p>
          <a:p>
            <a:pPr algn="ctr"/>
            <a:r>
              <a:rPr lang="el-GR" sz="2300" dirty="0"/>
              <a:t>π</a:t>
            </a:r>
            <a:r>
              <a:rPr lang="es-AR" sz="2300" baseline="-25000" dirty="0"/>
              <a:t>A1 … </a:t>
            </a:r>
            <a:r>
              <a:rPr lang="es-AR" sz="2300" baseline="-25000" dirty="0" err="1"/>
              <a:t>An</a:t>
            </a:r>
            <a:r>
              <a:rPr lang="es-AR" sz="2300" baseline="-25000" dirty="0"/>
              <a:t> </a:t>
            </a:r>
            <a:r>
              <a:rPr lang="es-AR" sz="2300" dirty="0"/>
              <a:t>(</a:t>
            </a:r>
            <a:r>
              <a:rPr lang="el-GR" sz="2300" dirty="0"/>
              <a:t>σ</a:t>
            </a:r>
            <a:r>
              <a:rPr lang="es-AR" sz="2300" baseline="-25000" dirty="0"/>
              <a:t>P</a:t>
            </a:r>
            <a:r>
              <a:rPr lang="es-AR" sz="2300" dirty="0"/>
              <a:t> (R) ) = </a:t>
            </a:r>
            <a:r>
              <a:rPr lang="el-GR" sz="2300" dirty="0"/>
              <a:t>σ</a:t>
            </a:r>
            <a:r>
              <a:rPr lang="es-AR" sz="2300" baseline="-25000" dirty="0"/>
              <a:t>P</a:t>
            </a:r>
            <a:r>
              <a:rPr lang="es-AR" sz="2300" dirty="0"/>
              <a:t> (</a:t>
            </a:r>
            <a:r>
              <a:rPr lang="el-GR" sz="2300" dirty="0"/>
              <a:t>π</a:t>
            </a:r>
            <a:r>
              <a:rPr lang="es-AR" sz="2300" baseline="-25000" dirty="0"/>
              <a:t>A1 … </a:t>
            </a:r>
            <a:r>
              <a:rPr lang="es-AR" sz="2300" baseline="-25000" dirty="0" err="1"/>
              <a:t>An</a:t>
            </a:r>
            <a:r>
              <a:rPr lang="es-AR" sz="2300" baseline="-25000" dirty="0"/>
              <a:t> </a:t>
            </a:r>
            <a:r>
              <a:rPr lang="es-AR" sz="2300" dirty="0"/>
              <a:t>(R))</a:t>
            </a:r>
          </a:p>
          <a:p>
            <a:r>
              <a:rPr lang="es-AR" sz="2300" dirty="0"/>
              <a:t>Solo si P contiene A1 ... </a:t>
            </a:r>
            <a:r>
              <a:rPr lang="es-AR" sz="2300" dirty="0" err="1"/>
              <a:t>An</a:t>
            </a:r>
            <a:endParaRPr lang="es-AR" sz="2300" dirty="0"/>
          </a:p>
        </p:txBody>
      </p:sp>
      <p:sp>
        <p:nvSpPr>
          <p:cNvPr id="8" name="Rectangle 7"/>
          <p:cNvSpPr/>
          <p:nvPr/>
        </p:nvSpPr>
        <p:spPr>
          <a:xfrm>
            <a:off x="122381" y="4243302"/>
            <a:ext cx="4911438" cy="830997"/>
          </a:xfrm>
          <a:prstGeom prst="rect">
            <a:avLst/>
          </a:prstGeom>
          <a:ln w="15875">
            <a:solidFill>
              <a:schemeClr val="accent6">
                <a:lumMod val="75000"/>
              </a:schemeClr>
            </a:solidFill>
          </a:ln>
        </p:spPr>
        <p:txBody>
          <a:bodyPr wrap="square">
            <a:spAutoFit/>
          </a:bodyPr>
          <a:lstStyle/>
          <a:p>
            <a:r>
              <a:rPr lang="es-AR" sz="2300" dirty="0"/>
              <a:t>Equivalencia </a:t>
            </a:r>
            <a:r>
              <a:rPr lang="es-AR" sz="2300" dirty="0" err="1"/>
              <a:t>join</a:t>
            </a:r>
            <a:r>
              <a:rPr lang="es-AR" sz="2300" dirty="0"/>
              <a:t> - producto y selección</a:t>
            </a:r>
          </a:p>
          <a:p>
            <a:pPr algn="ctr"/>
            <a:r>
              <a:rPr lang="el-GR" sz="2300" dirty="0"/>
              <a:t>σ</a:t>
            </a:r>
            <a:r>
              <a:rPr lang="es-AR" sz="2300" baseline="-25000" dirty="0"/>
              <a:t>C</a:t>
            </a:r>
            <a:r>
              <a:rPr lang="es-AR" sz="2300" dirty="0"/>
              <a:t> (R X E) = R ⋈</a:t>
            </a:r>
            <a:r>
              <a:rPr lang="es-AR" sz="2300" baseline="-25000" dirty="0"/>
              <a:t>C</a:t>
            </a:r>
            <a:r>
              <a:rPr lang="es-AR" sz="2300" dirty="0"/>
              <a:t> E </a:t>
            </a:r>
          </a:p>
        </p:txBody>
      </p:sp>
      <p:sp>
        <p:nvSpPr>
          <p:cNvPr id="9" name="Rectangle 8"/>
          <p:cNvSpPr/>
          <p:nvPr/>
        </p:nvSpPr>
        <p:spPr>
          <a:xfrm>
            <a:off x="5405581" y="1856540"/>
            <a:ext cx="2770374" cy="830997"/>
          </a:xfrm>
          <a:prstGeom prst="rect">
            <a:avLst/>
          </a:prstGeom>
          <a:ln w="15875">
            <a:solidFill>
              <a:schemeClr val="accent6">
                <a:lumMod val="75000"/>
              </a:schemeClr>
            </a:solidFill>
          </a:ln>
        </p:spPr>
        <p:txBody>
          <a:bodyPr wrap="none">
            <a:spAutoFit/>
          </a:bodyPr>
          <a:lstStyle/>
          <a:p>
            <a:r>
              <a:rPr lang="es-AR" sz="2300" dirty="0"/>
              <a:t>Conmutativa del </a:t>
            </a:r>
            <a:r>
              <a:rPr lang="es-AR" sz="2300" dirty="0" err="1"/>
              <a:t>join</a:t>
            </a:r>
            <a:endParaRPr lang="es-AR" sz="2300" dirty="0"/>
          </a:p>
          <a:p>
            <a:pPr algn="ctr"/>
            <a:r>
              <a:rPr lang="es-AR" sz="2300" dirty="0"/>
              <a:t>R ⋈</a:t>
            </a:r>
            <a:r>
              <a:rPr lang="es-AR" sz="2300" baseline="-25000" dirty="0"/>
              <a:t>C</a:t>
            </a:r>
            <a:r>
              <a:rPr lang="es-AR" sz="2300" dirty="0"/>
              <a:t> E = E ⋈</a:t>
            </a:r>
            <a:r>
              <a:rPr lang="es-AR" sz="2300" baseline="-25000" dirty="0"/>
              <a:t>C</a:t>
            </a:r>
            <a:r>
              <a:rPr lang="es-AR" sz="2300" dirty="0"/>
              <a:t> R </a:t>
            </a:r>
          </a:p>
        </p:txBody>
      </p:sp>
      <p:sp>
        <p:nvSpPr>
          <p:cNvPr id="11" name="Rectangle 10"/>
          <p:cNvSpPr/>
          <p:nvPr/>
        </p:nvSpPr>
        <p:spPr>
          <a:xfrm>
            <a:off x="122381" y="5347300"/>
            <a:ext cx="4754419" cy="800219"/>
          </a:xfrm>
          <a:prstGeom prst="rect">
            <a:avLst/>
          </a:prstGeom>
          <a:ln w="15875">
            <a:solidFill>
              <a:schemeClr val="accent6">
                <a:lumMod val="75000"/>
              </a:schemeClr>
            </a:solidFill>
          </a:ln>
        </p:spPr>
        <p:txBody>
          <a:bodyPr wrap="square">
            <a:spAutoFit/>
          </a:bodyPr>
          <a:lstStyle/>
          <a:p>
            <a:pPr algn="ctr"/>
            <a:r>
              <a:rPr lang="el-GR" sz="2300" dirty="0"/>
              <a:t>σ</a:t>
            </a:r>
            <a:r>
              <a:rPr lang="es-AR" sz="2300" baseline="-25000" dirty="0"/>
              <a:t>C</a:t>
            </a:r>
            <a:r>
              <a:rPr lang="es-AR" sz="2300" dirty="0"/>
              <a:t> (R X E) = (</a:t>
            </a:r>
            <a:r>
              <a:rPr lang="el-GR" sz="2300" dirty="0"/>
              <a:t>σ</a:t>
            </a:r>
            <a:r>
              <a:rPr lang="es-AR" sz="2300" baseline="-25000" dirty="0"/>
              <a:t>C</a:t>
            </a:r>
            <a:r>
              <a:rPr lang="es-AR" sz="2300" dirty="0"/>
              <a:t> (R)) X E</a:t>
            </a:r>
          </a:p>
          <a:p>
            <a:r>
              <a:rPr lang="es-AR" sz="2300" dirty="0"/>
              <a:t>Solo si c sólo contiene atributos de R</a:t>
            </a:r>
          </a:p>
        </p:txBody>
      </p:sp>
      <p:sp>
        <p:nvSpPr>
          <p:cNvPr id="13" name="Rectangle 12"/>
          <p:cNvSpPr/>
          <p:nvPr/>
        </p:nvSpPr>
        <p:spPr>
          <a:xfrm>
            <a:off x="5144076" y="4235879"/>
            <a:ext cx="3816928" cy="830997"/>
          </a:xfrm>
          <a:prstGeom prst="rect">
            <a:avLst/>
          </a:prstGeom>
          <a:ln w="15875">
            <a:solidFill>
              <a:schemeClr val="accent6">
                <a:lumMod val="75000"/>
              </a:schemeClr>
            </a:solidFill>
          </a:ln>
        </p:spPr>
        <p:txBody>
          <a:bodyPr wrap="square">
            <a:spAutoFit/>
          </a:bodyPr>
          <a:lstStyle/>
          <a:p>
            <a:r>
              <a:rPr lang="es-AR" sz="2300" dirty="0"/>
              <a:t>Asociativa del </a:t>
            </a:r>
            <a:r>
              <a:rPr lang="es-AR" sz="2300" dirty="0" err="1"/>
              <a:t>join</a:t>
            </a:r>
            <a:endParaRPr lang="es-AR" sz="2300" dirty="0"/>
          </a:p>
          <a:p>
            <a:r>
              <a:rPr lang="es-AR" sz="2300" dirty="0"/>
              <a:t>(R ⋈</a:t>
            </a:r>
            <a:r>
              <a:rPr lang="es-AR" sz="2300" baseline="-25000" dirty="0"/>
              <a:t>C</a:t>
            </a:r>
            <a:r>
              <a:rPr lang="es-AR" sz="2300" dirty="0"/>
              <a:t> E) ⋈</a:t>
            </a:r>
            <a:r>
              <a:rPr lang="es-AR" sz="2300" baseline="-25000" dirty="0"/>
              <a:t>C</a:t>
            </a:r>
            <a:r>
              <a:rPr lang="es-AR" sz="2300" dirty="0"/>
              <a:t> S = R ⋈</a:t>
            </a:r>
            <a:r>
              <a:rPr lang="es-AR" sz="2300" baseline="-25000" dirty="0"/>
              <a:t>C</a:t>
            </a:r>
            <a:r>
              <a:rPr lang="es-AR" sz="2300" dirty="0"/>
              <a:t> (E ⋈</a:t>
            </a:r>
            <a:r>
              <a:rPr lang="es-AR" sz="2300" baseline="-25000" dirty="0"/>
              <a:t>C</a:t>
            </a:r>
            <a:r>
              <a:rPr lang="es-AR" sz="2300" dirty="0"/>
              <a:t>  S) </a:t>
            </a:r>
          </a:p>
        </p:txBody>
      </p:sp>
      <p:sp>
        <p:nvSpPr>
          <p:cNvPr id="14" name="Rectangle 13"/>
          <p:cNvSpPr/>
          <p:nvPr/>
        </p:nvSpPr>
        <p:spPr>
          <a:xfrm>
            <a:off x="4977245" y="5333224"/>
            <a:ext cx="3908137" cy="800219"/>
          </a:xfrm>
          <a:prstGeom prst="rect">
            <a:avLst/>
          </a:prstGeom>
          <a:ln w="15875">
            <a:solidFill>
              <a:schemeClr val="accent6">
                <a:lumMod val="75000"/>
              </a:schemeClr>
            </a:solidFill>
          </a:ln>
        </p:spPr>
        <p:txBody>
          <a:bodyPr wrap="square">
            <a:spAutoFit/>
          </a:bodyPr>
          <a:lstStyle/>
          <a:p>
            <a:r>
              <a:rPr lang="el-GR" sz="2300" dirty="0"/>
              <a:t>π</a:t>
            </a:r>
            <a:r>
              <a:rPr lang="es-AR" sz="2300" baseline="-25000" dirty="0"/>
              <a:t>Aj, </a:t>
            </a:r>
            <a:r>
              <a:rPr lang="es-AR" sz="2300" baseline="-25000" dirty="0" err="1"/>
              <a:t>Ak</a:t>
            </a:r>
            <a:r>
              <a:rPr lang="es-AR" sz="2300" baseline="-25000" dirty="0"/>
              <a:t> </a:t>
            </a:r>
            <a:r>
              <a:rPr lang="es-AR" sz="2300" dirty="0"/>
              <a:t>(R X E) = </a:t>
            </a:r>
            <a:r>
              <a:rPr lang="el-GR" sz="2300" dirty="0"/>
              <a:t>π</a:t>
            </a:r>
            <a:r>
              <a:rPr lang="es-AR" sz="2300" baseline="-25000" dirty="0"/>
              <a:t>Aj </a:t>
            </a:r>
            <a:r>
              <a:rPr lang="es-AR" sz="2300" dirty="0"/>
              <a:t>(R) X </a:t>
            </a:r>
            <a:r>
              <a:rPr lang="el-GR" sz="2300" dirty="0"/>
              <a:t>π</a:t>
            </a:r>
            <a:r>
              <a:rPr lang="es-AR" sz="2300" baseline="-25000" dirty="0" err="1"/>
              <a:t>Ak</a:t>
            </a:r>
            <a:r>
              <a:rPr lang="es-AR" sz="2300" dirty="0"/>
              <a:t> (E)  </a:t>
            </a:r>
          </a:p>
          <a:p>
            <a:r>
              <a:rPr lang="es-AR" sz="2300" dirty="0"/>
              <a:t>Solo si Aj es de R y </a:t>
            </a:r>
            <a:r>
              <a:rPr lang="es-AR" sz="2300" dirty="0" err="1"/>
              <a:t>Ak</a:t>
            </a:r>
            <a:r>
              <a:rPr lang="es-AR" sz="2300" dirty="0"/>
              <a:t> es de E</a:t>
            </a:r>
          </a:p>
        </p:txBody>
      </p:sp>
      <p:sp>
        <p:nvSpPr>
          <p:cNvPr id="17" name="CustomShape 2"/>
          <p:cNvSpPr/>
          <p:nvPr/>
        </p:nvSpPr>
        <p:spPr>
          <a:xfrm>
            <a:off x="163944" y="766618"/>
            <a:ext cx="4038601" cy="830997"/>
          </a:xfrm>
          <a:prstGeom prst="rect">
            <a:avLst/>
          </a:prstGeom>
          <a:noFill/>
          <a:ln w="15875">
            <a:solidFill>
              <a:schemeClr val="accent6">
                <a:lumMod val="75000"/>
              </a:schemeClr>
            </a:solidFill>
          </a:ln>
        </p:spPr>
        <p:txBody>
          <a:bodyPr wrap="square" lIns="90000" tIns="45000" rIns="90000" bIns="45000">
            <a:noAutofit/>
          </a:bodyPr>
          <a:lstStyle/>
          <a:p>
            <a:pPr>
              <a:lnSpc>
                <a:spcPct val="100000"/>
              </a:lnSpc>
            </a:pPr>
            <a:r>
              <a:rPr lang="pt-BR" sz="2300" dirty="0"/>
              <a:t>Cascada de selecciones</a:t>
            </a:r>
            <a:endParaRPr lang="es-AR" sz="2300" dirty="0"/>
          </a:p>
          <a:p>
            <a:pPr algn="ctr">
              <a:lnSpc>
                <a:spcPct val="100000"/>
              </a:lnSpc>
            </a:pPr>
            <a:r>
              <a:rPr lang="el-GR" sz="2300" dirty="0"/>
              <a:t>σ</a:t>
            </a:r>
            <a:r>
              <a:rPr lang="pt-BR" sz="2300" baseline="-25000" dirty="0"/>
              <a:t>C1 AND C2</a:t>
            </a:r>
            <a:r>
              <a:rPr lang="pt-BR" sz="2300" dirty="0"/>
              <a:t> (R) = </a:t>
            </a:r>
            <a:r>
              <a:rPr lang="el-GR" sz="2300" dirty="0"/>
              <a:t>σ</a:t>
            </a:r>
            <a:r>
              <a:rPr lang="pt-BR" sz="2300" baseline="-25000" dirty="0"/>
              <a:t>C1</a:t>
            </a:r>
            <a:r>
              <a:rPr lang="pt-BR" sz="2300" dirty="0"/>
              <a:t> ( </a:t>
            </a:r>
            <a:r>
              <a:rPr lang="el-GR" sz="2300" dirty="0"/>
              <a:t>σ</a:t>
            </a:r>
            <a:r>
              <a:rPr lang="es-AR" sz="2300" baseline="-25000" dirty="0"/>
              <a:t>C2 </a:t>
            </a:r>
            <a:r>
              <a:rPr lang="pt-BR" sz="2300" dirty="0"/>
              <a:t>(R))</a:t>
            </a:r>
          </a:p>
        </p:txBody>
      </p:sp>
      <p:sp>
        <p:nvSpPr>
          <p:cNvPr id="18" name="Rectangle 17"/>
          <p:cNvSpPr/>
          <p:nvPr/>
        </p:nvSpPr>
        <p:spPr>
          <a:xfrm>
            <a:off x="235526" y="1845390"/>
            <a:ext cx="3967019" cy="830997"/>
          </a:xfrm>
          <a:prstGeom prst="rect">
            <a:avLst/>
          </a:prstGeom>
          <a:noFill/>
          <a:ln w="15875">
            <a:solidFill>
              <a:schemeClr val="accent6">
                <a:lumMod val="75000"/>
              </a:schemeClr>
            </a:solidFill>
          </a:ln>
        </p:spPr>
        <p:txBody>
          <a:bodyPr wrap="square">
            <a:spAutoFit/>
          </a:bodyPr>
          <a:lstStyle/>
          <a:p>
            <a:r>
              <a:rPr lang="es-AR" sz="2300" dirty="0"/>
              <a:t>Conmutativa de la selección</a:t>
            </a:r>
          </a:p>
          <a:p>
            <a:pPr algn="ctr"/>
            <a:r>
              <a:rPr lang="el-GR" sz="2300" dirty="0"/>
              <a:t>σ</a:t>
            </a:r>
            <a:r>
              <a:rPr lang="es-AR" sz="2300" baseline="-25000" dirty="0"/>
              <a:t>C1</a:t>
            </a:r>
            <a:r>
              <a:rPr lang="es-AR" sz="2300" dirty="0"/>
              <a:t> (</a:t>
            </a:r>
            <a:r>
              <a:rPr lang="el-GR" sz="2300" dirty="0"/>
              <a:t>σ</a:t>
            </a:r>
            <a:r>
              <a:rPr lang="es-AR" sz="2300" baseline="-25000" dirty="0"/>
              <a:t>C2</a:t>
            </a:r>
            <a:r>
              <a:rPr lang="es-AR" sz="2300" dirty="0"/>
              <a:t> (R)) = </a:t>
            </a:r>
            <a:r>
              <a:rPr lang="el-GR" sz="2300" dirty="0"/>
              <a:t>σ</a:t>
            </a:r>
            <a:r>
              <a:rPr lang="es-AR" sz="2300" baseline="-25000" dirty="0"/>
              <a:t>C2</a:t>
            </a:r>
            <a:r>
              <a:rPr lang="es-AR" sz="2300" dirty="0"/>
              <a:t> ( </a:t>
            </a:r>
            <a:r>
              <a:rPr lang="el-GR" sz="2300" dirty="0"/>
              <a:t>σ</a:t>
            </a:r>
            <a:r>
              <a:rPr lang="es-AR" sz="2300" baseline="-25000" dirty="0"/>
              <a:t>C1</a:t>
            </a:r>
            <a:r>
              <a:rPr lang="es-AR" sz="2300" dirty="0"/>
              <a:t> (R))</a:t>
            </a:r>
          </a:p>
        </p:txBody>
      </p:sp>
      <p:sp>
        <p:nvSpPr>
          <p:cNvPr id="20" name="Rectangle 19"/>
          <p:cNvSpPr/>
          <p:nvPr/>
        </p:nvSpPr>
        <p:spPr>
          <a:xfrm>
            <a:off x="4450772" y="766618"/>
            <a:ext cx="4296065" cy="830997"/>
          </a:xfrm>
          <a:prstGeom prst="rect">
            <a:avLst/>
          </a:prstGeom>
          <a:ln w="15875">
            <a:solidFill>
              <a:schemeClr val="accent6">
                <a:lumMod val="75000"/>
              </a:schemeClr>
            </a:solidFill>
          </a:ln>
        </p:spPr>
        <p:txBody>
          <a:bodyPr wrap="square">
            <a:spAutoFit/>
          </a:bodyPr>
          <a:lstStyle/>
          <a:p>
            <a:r>
              <a:rPr lang="es-AR" sz="2300" dirty="0"/>
              <a:t>Cascada de proyecciones:</a:t>
            </a:r>
          </a:p>
          <a:p>
            <a:pPr algn="ctr"/>
            <a:r>
              <a:rPr lang="el-GR" sz="2300" dirty="0"/>
              <a:t>π</a:t>
            </a:r>
            <a:r>
              <a:rPr lang="es-AR" sz="2300" baseline="-25000" dirty="0" err="1"/>
              <a:t>An</a:t>
            </a:r>
            <a:r>
              <a:rPr lang="es-AR" sz="2300" dirty="0"/>
              <a:t>(</a:t>
            </a:r>
            <a:r>
              <a:rPr lang="el-GR" sz="2300" dirty="0"/>
              <a:t>π</a:t>
            </a:r>
            <a:r>
              <a:rPr lang="es-AR" sz="2300" baseline="-25000" dirty="0"/>
              <a:t>A1 … </a:t>
            </a:r>
            <a:r>
              <a:rPr lang="es-AR" sz="2300" baseline="-25000" dirty="0" err="1"/>
              <a:t>An</a:t>
            </a:r>
            <a:r>
              <a:rPr lang="es-AR" sz="2300" dirty="0"/>
              <a:t> (R)) =  </a:t>
            </a:r>
            <a:r>
              <a:rPr lang="el-GR" sz="2300" dirty="0"/>
              <a:t>π</a:t>
            </a:r>
            <a:r>
              <a:rPr lang="es-AR" sz="2300" baseline="-25000" dirty="0" err="1"/>
              <a:t>An</a:t>
            </a:r>
            <a:r>
              <a:rPr lang="es-AR" sz="2300" dirty="0"/>
              <a:t> (R)</a:t>
            </a:r>
          </a:p>
        </p:txBody>
      </p:sp>
    </p:spTree>
    <p:extLst>
      <p:ext uri="{BB962C8B-B14F-4D97-AF65-F5344CB8AC3E}">
        <p14:creationId xmlns:p14="http://schemas.microsoft.com/office/powerpoint/2010/main" val="35464091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15404"/>
            <a:ext cx="9144000" cy="762230"/>
          </a:xfrm>
          <a:prstGeom prst="rect">
            <a:avLst/>
          </a:prstGeom>
          <a:noFill/>
          <a:ln>
            <a:noFill/>
          </a:ln>
        </p:spPr>
        <p:txBody>
          <a:bodyPr lIns="90000" tIns="45000" rIns="90000" bIns="45000" anchor="ctr"/>
          <a:lstStyle/>
          <a:p>
            <a:pPr algn="ctr">
              <a:lnSpc>
                <a:spcPct val="100000"/>
              </a:lnSpc>
            </a:pPr>
            <a:r>
              <a:rPr lang="es-AR" sz="4000" dirty="0">
                <a:solidFill>
                  <a:srgbClr val="572314"/>
                </a:solidFill>
                <a:latin typeface="Gill Sans MT"/>
              </a:rPr>
              <a:t>Optimización Heurística - Reglas</a:t>
            </a:r>
            <a:endParaRPr lang="es-AR" sz="4000" dirty="0"/>
          </a:p>
        </p:txBody>
      </p:sp>
      <p:sp>
        <p:nvSpPr>
          <p:cNvPr id="12" name="CustomShape 2"/>
          <p:cNvSpPr/>
          <p:nvPr/>
        </p:nvSpPr>
        <p:spPr>
          <a:xfrm>
            <a:off x="322118" y="936330"/>
            <a:ext cx="3712442" cy="861403"/>
          </a:xfrm>
          <a:prstGeom prst="rect">
            <a:avLst/>
          </a:prstGeom>
          <a:noFill/>
          <a:ln w="15875">
            <a:solidFill>
              <a:schemeClr val="accent6">
                <a:lumMod val="75000"/>
              </a:schemeClr>
            </a:solidFill>
          </a:ln>
        </p:spPr>
        <p:txBody>
          <a:bodyPr wrap="square" lIns="90000" tIns="45000" rIns="90000" bIns="45000">
            <a:noAutofit/>
          </a:bodyPr>
          <a:lstStyle/>
          <a:p>
            <a:pPr>
              <a:lnSpc>
                <a:spcPct val="100000"/>
              </a:lnSpc>
            </a:pPr>
            <a:r>
              <a:rPr lang="pt-BR" sz="2300" dirty="0"/>
              <a:t>Conmutativa de la unión</a:t>
            </a:r>
          </a:p>
          <a:p>
            <a:pPr algn="ctr">
              <a:lnSpc>
                <a:spcPct val="100000"/>
              </a:lnSpc>
            </a:pPr>
            <a:r>
              <a:rPr lang="pt-BR" sz="2300" dirty="0"/>
              <a:t>R </a:t>
            </a:r>
            <a:r>
              <a:rPr lang="es-AR" sz="2300" dirty="0">
                <a:solidFill>
                  <a:srgbClr val="000000"/>
                </a:solidFill>
              </a:rPr>
              <a:t>∪</a:t>
            </a:r>
            <a:r>
              <a:rPr lang="pt-BR" sz="2300" dirty="0"/>
              <a:t> E = E </a:t>
            </a:r>
            <a:r>
              <a:rPr lang="es-AR" sz="2300" dirty="0">
                <a:solidFill>
                  <a:srgbClr val="000000"/>
                </a:solidFill>
              </a:rPr>
              <a:t>∪</a:t>
            </a:r>
            <a:r>
              <a:rPr lang="pt-BR" sz="2300" dirty="0"/>
              <a:t> R</a:t>
            </a:r>
          </a:p>
        </p:txBody>
      </p:sp>
      <p:sp>
        <p:nvSpPr>
          <p:cNvPr id="13" name="Rectangle 12"/>
          <p:cNvSpPr/>
          <p:nvPr/>
        </p:nvSpPr>
        <p:spPr>
          <a:xfrm>
            <a:off x="4481944" y="936330"/>
            <a:ext cx="3858492" cy="830997"/>
          </a:xfrm>
          <a:prstGeom prst="rect">
            <a:avLst/>
          </a:prstGeom>
          <a:noFill/>
          <a:ln w="15875">
            <a:solidFill>
              <a:schemeClr val="accent6">
                <a:lumMod val="75000"/>
              </a:schemeClr>
            </a:solidFill>
          </a:ln>
        </p:spPr>
        <p:txBody>
          <a:bodyPr wrap="square">
            <a:spAutoFit/>
          </a:bodyPr>
          <a:lstStyle/>
          <a:p>
            <a:r>
              <a:rPr lang="es-AR" sz="2300" dirty="0"/>
              <a:t>Conmutativa de la intersección</a:t>
            </a:r>
          </a:p>
          <a:p>
            <a:pPr algn="ctr">
              <a:lnSpc>
                <a:spcPct val="100000"/>
              </a:lnSpc>
            </a:pPr>
            <a:r>
              <a:rPr lang="pt-BR" sz="2300" dirty="0"/>
              <a:t>R </a:t>
            </a:r>
            <a:r>
              <a:rPr lang="es-AR" sz="2300" dirty="0">
                <a:solidFill>
                  <a:srgbClr val="000000"/>
                </a:solidFill>
              </a:rPr>
              <a:t>∩</a:t>
            </a:r>
            <a:r>
              <a:rPr lang="pt-BR" sz="2300" dirty="0"/>
              <a:t> E = E </a:t>
            </a:r>
            <a:r>
              <a:rPr lang="es-AR" sz="2300" dirty="0">
                <a:solidFill>
                  <a:srgbClr val="000000"/>
                </a:solidFill>
              </a:rPr>
              <a:t>∩</a:t>
            </a:r>
            <a:r>
              <a:rPr lang="pt-BR" sz="2300" dirty="0"/>
              <a:t> R</a:t>
            </a:r>
          </a:p>
        </p:txBody>
      </p:sp>
      <p:sp>
        <p:nvSpPr>
          <p:cNvPr id="14" name="Rectangle 13"/>
          <p:cNvSpPr/>
          <p:nvPr/>
        </p:nvSpPr>
        <p:spPr>
          <a:xfrm>
            <a:off x="322118" y="2021179"/>
            <a:ext cx="3712442" cy="815608"/>
          </a:xfrm>
          <a:prstGeom prst="rect">
            <a:avLst/>
          </a:prstGeom>
          <a:ln w="15875">
            <a:solidFill>
              <a:schemeClr val="accent6">
                <a:lumMod val="75000"/>
              </a:schemeClr>
            </a:solidFill>
          </a:ln>
        </p:spPr>
        <p:txBody>
          <a:bodyPr wrap="square">
            <a:spAutoFit/>
          </a:bodyPr>
          <a:lstStyle/>
          <a:p>
            <a:pPr>
              <a:lnSpc>
                <a:spcPct val="100000"/>
              </a:lnSpc>
            </a:pPr>
            <a:r>
              <a:rPr lang="pt-BR" sz="2300" dirty="0"/>
              <a:t>Asociativa de la unión</a:t>
            </a:r>
          </a:p>
          <a:p>
            <a:pPr algn="ctr"/>
            <a:r>
              <a:rPr lang="pt-BR" sz="2400" dirty="0"/>
              <a:t>R </a:t>
            </a:r>
            <a:r>
              <a:rPr lang="es-AR" sz="2400" dirty="0">
                <a:solidFill>
                  <a:srgbClr val="000000"/>
                </a:solidFill>
              </a:rPr>
              <a:t>∪ </a:t>
            </a:r>
            <a:r>
              <a:rPr lang="pt-BR" sz="2400" dirty="0"/>
              <a:t>(E </a:t>
            </a:r>
            <a:r>
              <a:rPr lang="es-AR" sz="2400" dirty="0">
                <a:solidFill>
                  <a:srgbClr val="000000"/>
                </a:solidFill>
              </a:rPr>
              <a:t>∪</a:t>
            </a:r>
            <a:r>
              <a:rPr lang="pt-BR" sz="2400" dirty="0"/>
              <a:t> D) = (R </a:t>
            </a:r>
            <a:r>
              <a:rPr lang="es-AR" sz="2400" dirty="0">
                <a:solidFill>
                  <a:srgbClr val="000000"/>
                </a:solidFill>
              </a:rPr>
              <a:t>∪</a:t>
            </a:r>
            <a:r>
              <a:rPr lang="pt-BR" sz="2400" dirty="0"/>
              <a:t> E) </a:t>
            </a:r>
            <a:r>
              <a:rPr lang="es-AR" sz="2400" dirty="0">
                <a:solidFill>
                  <a:srgbClr val="000000"/>
                </a:solidFill>
              </a:rPr>
              <a:t>∪</a:t>
            </a:r>
            <a:r>
              <a:rPr lang="pt-BR" sz="2400" dirty="0"/>
              <a:t> D</a:t>
            </a:r>
            <a:endParaRPr lang="es-AR" sz="2300" dirty="0"/>
          </a:p>
        </p:txBody>
      </p:sp>
      <p:sp>
        <p:nvSpPr>
          <p:cNvPr id="15" name="Rectangle 14"/>
          <p:cNvSpPr/>
          <p:nvPr/>
        </p:nvSpPr>
        <p:spPr>
          <a:xfrm>
            <a:off x="4481944" y="2021179"/>
            <a:ext cx="3858492" cy="815608"/>
          </a:xfrm>
          <a:prstGeom prst="rect">
            <a:avLst/>
          </a:prstGeom>
          <a:ln w="15875">
            <a:solidFill>
              <a:schemeClr val="accent6">
                <a:lumMod val="75000"/>
              </a:schemeClr>
            </a:solidFill>
          </a:ln>
        </p:spPr>
        <p:txBody>
          <a:bodyPr wrap="square">
            <a:spAutoFit/>
          </a:bodyPr>
          <a:lstStyle/>
          <a:p>
            <a:pPr>
              <a:lnSpc>
                <a:spcPct val="100000"/>
              </a:lnSpc>
            </a:pPr>
            <a:r>
              <a:rPr lang="pt-BR" sz="2300" dirty="0"/>
              <a:t>Asociativa de la </a:t>
            </a:r>
            <a:r>
              <a:rPr lang="es-AR" sz="2300" dirty="0"/>
              <a:t>intersección</a:t>
            </a:r>
            <a:endParaRPr lang="pt-BR" sz="2300" dirty="0"/>
          </a:p>
          <a:p>
            <a:pPr algn="ctr"/>
            <a:r>
              <a:rPr lang="pt-BR" sz="2400" dirty="0"/>
              <a:t>R </a:t>
            </a:r>
            <a:r>
              <a:rPr lang="es-AR" sz="2400" dirty="0">
                <a:solidFill>
                  <a:srgbClr val="000000"/>
                </a:solidFill>
              </a:rPr>
              <a:t>∩ </a:t>
            </a:r>
            <a:r>
              <a:rPr lang="pt-BR" sz="2400" dirty="0"/>
              <a:t>(E </a:t>
            </a:r>
            <a:r>
              <a:rPr lang="es-AR" sz="2400" dirty="0">
                <a:solidFill>
                  <a:srgbClr val="000000"/>
                </a:solidFill>
              </a:rPr>
              <a:t>∩</a:t>
            </a:r>
            <a:r>
              <a:rPr lang="pt-BR" sz="2400" dirty="0"/>
              <a:t> D) = (R </a:t>
            </a:r>
            <a:r>
              <a:rPr lang="es-AR" sz="2400" dirty="0">
                <a:solidFill>
                  <a:srgbClr val="000000"/>
                </a:solidFill>
              </a:rPr>
              <a:t>∩</a:t>
            </a:r>
            <a:r>
              <a:rPr lang="pt-BR" sz="2400" dirty="0"/>
              <a:t> E) </a:t>
            </a:r>
            <a:r>
              <a:rPr lang="es-AR" sz="2400" dirty="0">
                <a:solidFill>
                  <a:srgbClr val="000000"/>
                </a:solidFill>
              </a:rPr>
              <a:t>∩</a:t>
            </a:r>
            <a:r>
              <a:rPr lang="pt-BR" sz="2400" dirty="0"/>
              <a:t> D</a:t>
            </a:r>
            <a:endParaRPr lang="es-AR" sz="2300" dirty="0"/>
          </a:p>
        </p:txBody>
      </p:sp>
      <p:sp>
        <p:nvSpPr>
          <p:cNvPr id="16" name="Rectangle 15"/>
          <p:cNvSpPr/>
          <p:nvPr/>
        </p:nvSpPr>
        <p:spPr>
          <a:xfrm>
            <a:off x="542923" y="3090639"/>
            <a:ext cx="7416224" cy="3123932"/>
          </a:xfrm>
          <a:prstGeom prst="rect">
            <a:avLst/>
          </a:prstGeom>
          <a:ln w="15875">
            <a:solidFill>
              <a:schemeClr val="accent6">
                <a:lumMod val="75000"/>
              </a:schemeClr>
            </a:solidFill>
          </a:ln>
        </p:spPr>
        <p:txBody>
          <a:bodyPr wrap="square">
            <a:spAutoFit/>
          </a:bodyPr>
          <a:lstStyle/>
          <a:p>
            <a:pPr>
              <a:lnSpc>
                <a:spcPct val="100000"/>
              </a:lnSpc>
              <a:spcBef>
                <a:spcPts val="600"/>
              </a:spcBef>
            </a:pPr>
            <a:r>
              <a:rPr lang="pt-BR" sz="2300" dirty="0"/>
              <a:t>Distributivas:</a:t>
            </a:r>
          </a:p>
          <a:p>
            <a:pPr algn="ctr">
              <a:spcBef>
                <a:spcPts val="600"/>
              </a:spcBef>
            </a:pPr>
            <a:r>
              <a:rPr lang="el-GR" sz="2400" dirty="0"/>
              <a:t>σ</a:t>
            </a:r>
            <a:r>
              <a:rPr lang="es-AR" sz="2400" baseline="-25000" dirty="0"/>
              <a:t>C</a:t>
            </a:r>
            <a:r>
              <a:rPr lang="es-AR" sz="2400" dirty="0"/>
              <a:t> </a:t>
            </a:r>
            <a:r>
              <a:rPr lang="pt-BR" sz="2400" dirty="0"/>
              <a:t>(R </a:t>
            </a:r>
            <a:r>
              <a:rPr lang="es-AR" sz="2400" dirty="0">
                <a:solidFill>
                  <a:srgbClr val="000000"/>
                </a:solidFill>
              </a:rPr>
              <a:t>∪</a:t>
            </a:r>
            <a:r>
              <a:rPr lang="pt-BR" sz="2400" dirty="0"/>
              <a:t> E) = </a:t>
            </a:r>
            <a:r>
              <a:rPr lang="el-GR" sz="2400" dirty="0"/>
              <a:t>σ</a:t>
            </a:r>
            <a:r>
              <a:rPr lang="es-AR" sz="2400" baseline="-25000" dirty="0"/>
              <a:t>C</a:t>
            </a:r>
            <a:r>
              <a:rPr lang="pt-BR" sz="2400" dirty="0"/>
              <a:t>(R) </a:t>
            </a:r>
            <a:r>
              <a:rPr lang="es-AR" sz="2400" dirty="0">
                <a:solidFill>
                  <a:srgbClr val="000000"/>
                </a:solidFill>
              </a:rPr>
              <a:t>∪</a:t>
            </a:r>
            <a:r>
              <a:rPr lang="pt-BR" sz="2400" dirty="0"/>
              <a:t> </a:t>
            </a:r>
            <a:r>
              <a:rPr lang="el-GR" sz="2400" dirty="0"/>
              <a:t>σ</a:t>
            </a:r>
            <a:r>
              <a:rPr lang="es-AR" sz="2400" baseline="-25000" dirty="0"/>
              <a:t>C</a:t>
            </a:r>
            <a:r>
              <a:rPr lang="es-AR" sz="2400" dirty="0"/>
              <a:t>(</a:t>
            </a:r>
            <a:r>
              <a:rPr lang="pt-BR" sz="2400" dirty="0"/>
              <a:t>E)</a:t>
            </a:r>
            <a:endParaRPr lang="es-AR" sz="2300" dirty="0"/>
          </a:p>
          <a:p>
            <a:pPr algn="ctr">
              <a:spcBef>
                <a:spcPts val="600"/>
              </a:spcBef>
            </a:pPr>
            <a:r>
              <a:rPr lang="el-GR" sz="2400" dirty="0"/>
              <a:t>σ</a:t>
            </a:r>
            <a:r>
              <a:rPr lang="es-AR" sz="2400" baseline="-25000" dirty="0"/>
              <a:t>C</a:t>
            </a:r>
            <a:r>
              <a:rPr lang="es-AR" sz="2400" dirty="0"/>
              <a:t> </a:t>
            </a:r>
            <a:r>
              <a:rPr lang="pt-BR" sz="2400" dirty="0"/>
              <a:t>(R </a:t>
            </a:r>
            <a:r>
              <a:rPr lang="es-AR" sz="2400" dirty="0">
                <a:solidFill>
                  <a:srgbClr val="000000"/>
                </a:solidFill>
              </a:rPr>
              <a:t>∩</a:t>
            </a:r>
            <a:r>
              <a:rPr lang="pt-BR" sz="2400" dirty="0"/>
              <a:t> E) = </a:t>
            </a:r>
            <a:r>
              <a:rPr lang="el-GR" sz="2400" dirty="0"/>
              <a:t>σ</a:t>
            </a:r>
            <a:r>
              <a:rPr lang="es-AR" sz="2400" baseline="-25000" dirty="0"/>
              <a:t>C</a:t>
            </a:r>
            <a:r>
              <a:rPr lang="pt-BR" sz="2400" dirty="0"/>
              <a:t>(R) </a:t>
            </a:r>
            <a:r>
              <a:rPr lang="es-AR" sz="2400" dirty="0">
                <a:solidFill>
                  <a:srgbClr val="000000"/>
                </a:solidFill>
              </a:rPr>
              <a:t>∩</a:t>
            </a:r>
            <a:r>
              <a:rPr lang="pt-BR" sz="2400" dirty="0"/>
              <a:t> </a:t>
            </a:r>
            <a:r>
              <a:rPr lang="el-GR" sz="2400" dirty="0"/>
              <a:t>σ</a:t>
            </a:r>
            <a:r>
              <a:rPr lang="es-AR" sz="2400" baseline="-25000" dirty="0"/>
              <a:t>C</a:t>
            </a:r>
            <a:r>
              <a:rPr lang="es-AR" sz="2400" dirty="0"/>
              <a:t>(</a:t>
            </a:r>
            <a:r>
              <a:rPr lang="pt-BR" sz="2400" dirty="0"/>
              <a:t>E)</a:t>
            </a:r>
          </a:p>
          <a:p>
            <a:pPr algn="ctr">
              <a:spcBef>
                <a:spcPts val="600"/>
              </a:spcBef>
            </a:pPr>
            <a:r>
              <a:rPr lang="el-GR" sz="2400" dirty="0"/>
              <a:t>σ</a:t>
            </a:r>
            <a:r>
              <a:rPr lang="es-AR" sz="2400" baseline="-25000" dirty="0"/>
              <a:t>C</a:t>
            </a:r>
            <a:r>
              <a:rPr lang="es-AR" sz="2400" dirty="0"/>
              <a:t> </a:t>
            </a:r>
            <a:r>
              <a:rPr lang="pt-BR" sz="2400" dirty="0"/>
              <a:t>(R </a:t>
            </a:r>
            <a:r>
              <a:rPr lang="es-AR" sz="2400" dirty="0">
                <a:solidFill>
                  <a:srgbClr val="000000"/>
                </a:solidFill>
              </a:rPr>
              <a:t>-</a:t>
            </a:r>
            <a:r>
              <a:rPr lang="pt-BR" sz="2400" dirty="0"/>
              <a:t> E) = </a:t>
            </a:r>
            <a:r>
              <a:rPr lang="el-GR" sz="2400" dirty="0"/>
              <a:t>σ</a:t>
            </a:r>
            <a:r>
              <a:rPr lang="es-AR" sz="2400" baseline="-25000" dirty="0"/>
              <a:t>C</a:t>
            </a:r>
            <a:r>
              <a:rPr lang="pt-BR" sz="2400" dirty="0"/>
              <a:t>(R) </a:t>
            </a:r>
            <a:r>
              <a:rPr lang="es-AR" sz="2400" dirty="0">
                <a:solidFill>
                  <a:srgbClr val="000000"/>
                </a:solidFill>
              </a:rPr>
              <a:t>-</a:t>
            </a:r>
            <a:r>
              <a:rPr lang="pt-BR" sz="2400" dirty="0"/>
              <a:t> </a:t>
            </a:r>
            <a:r>
              <a:rPr lang="el-GR" sz="2400" dirty="0"/>
              <a:t>σ</a:t>
            </a:r>
            <a:r>
              <a:rPr lang="es-AR" sz="2400" baseline="-25000" dirty="0"/>
              <a:t>C</a:t>
            </a:r>
            <a:r>
              <a:rPr lang="es-AR" sz="2400" dirty="0"/>
              <a:t>(</a:t>
            </a:r>
            <a:r>
              <a:rPr lang="pt-BR" sz="2400" dirty="0"/>
              <a:t>E)</a:t>
            </a:r>
          </a:p>
          <a:p>
            <a:pPr algn="ctr">
              <a:spcBef>
                <a:spcPts val="600"/>
              </a:spcBef>
            </a:pPr>
            <a:r>
              <a:rPr lang="el-GR" sz="2400" dirty="0"/>
              <a:t>π</a:t>
            </a:r>
            <a:r>
              <a:rPr lang="es-AR" sz="2400" baseline="-25000" dirty="0" err="1"/>
              <a:t>An</a:t>
            </a:r>
            <a:r>
              <a:rPr lang="es-AR" sz="2400" dirty="0"/>
              <a:t> </a:t>
            </a:r>
            <a:r>
              <a:rPr lang="pt-BR" sz="2400" dirty="0"/>
              <a:t>(R </a:t>
            </a:r>
            <a:r>
              <a:rPr lang="es-AR" sz="2400" dirty="0">
                <a:solidFill>
                  <a:srgbClr val="000000"/>
                </a:solidFill>
              </a:rPr>
              <a:t>∪</a:t>
            </a:r>
            <a:r>
              <a:rPr lang="pt-BR" sz="2400" dirty="0"/>
              <a:t> E) = </a:t>
            </a:r>
            <a:r>
              <a:rPr lang="el-GR" sz="2400" dirty="0"/>
              <a:t>π</a:t>
            </a:r>
            <a:r>
              <a:rPr lang="es-AR" sz="2400" baseline="-25000" dirty="0" err="1"/>
              <a:t>An</a:t>
            </a:r>
            <a:r>
              <a:rPr lang="es-AR" sz="2400" baseline="-25000" dirty="0"/>
              <a:t> </a:t>
            </a:r>
            <a:r>
              <a:rPr lang="pt-BR" sz="2400" dirty="0"/>
              <a:t>(R) </a:t>
            </a:r>
            <a:r>
              <a:rPr lang="es-AR" sz="2400" dirty="0">
                <a:solidFill>
                  <a:srgbClr val="000000"/>
                </a:solidFill>
              </a:rPr>
              <a:t>∪</a:t>
            </a:r>
            <a:r>
              <a:rPr lang="pt-BR" sz="2400" dirty="0"/>
              <a:t> </a:t>
            </a:r>
            <a:r>
              <a:rPr lang="el-GR" sz="2400" dirty="0"/>
              <a:t>π</a:t>
            </a:r>
            <a:r>
              <a:rPr lang="es-AR" sz="2400" baseline="-25000" dirty="0" err="1"/>
              <a:t>An</a:t>
            </a:r>
            <a:r>
              <a:rPr lang="es-AR" sz="2400" baseline="-25000" dirty="0"/>
              <a:t> </a:t>
            </a:r>
            <a:r>
              <a:rPr lang="es-AR" sz="2400" dirty="0"/>
              <a:t>(</a:t>
            </a:r>
            <a:r>
              <a:rPr lang="pt-BR" sz="2400" dirty="0"/>
              <a:t>E)</a:t>
            </a:r>
          </a:p>
          <a:p>
            <a:pPr algn="ctr">
              <a:spcBef>
                <a:spcPts val="600"/>
              </a:spcBef>
            </a:pPr>
            <a:r>
              <a:rPr lang="el-GR" sz="2400" dirty="0"/>
              <a:t>π</a:t>
            </a:r>
            <a:r>
              <a:rPr lang="es-AR" sz="2400" baseline="-25000" dirty="0" err="1"/>
              <a:t>An</a:t>
            </a:r>
            <a:r>
              <a:rPr lang="es-AR" sz="2400" dirty="0"/>
              <a:t> </a:t>
            </a:r>
            <a:r>
              <a:rPr lang="pt-BR" sz="2400" dirty="0"/>
              <a:t>(R </a:t>
            </a:r>
            <a:r>
              <a:rPr lang="es-AR" sz="2400" dirty="0">
                <a:solidFill>
                  <a:srgbClr val="000000"/>
                </a:solidFill>
              </a:rPr>
              <a:t>∩</a:t>
            </a:r>
            <a:r>
              <a:rPr lang="pt-BR" sz="2400" dirty="0"/>
              <a:t> E) = </a:t>
            </a:r>
            <a:r>
              <a:rPr lang="el-GR" sz="2400" dirty="0"/>
              <a:t>π</a:t>
            </a:r>
            <a:r>
              <a:rPr lang="es-AR" sz="2400" baseline="-25000" dirty="0" err="1"/>
              <a:t>An</a:t>
            </a:r>
            <a:r>
              <a:rPr lang="es-AR" sz="2400" baseline="-25000" dirty="0"/>
              <a:t> </a:t>
            </a:r>
            <a:r>
              <a:rPr lang="pt-BR" sz="2400" dirty="0"/>
              <a:t>(R) </a:t>
            </a:r>
            <a:r>
              <a:rPr lang="es-AR" sz="2400" dirty="0">
                <a:solidFill>
                  <a:srgbClr val="000000"/>
                </a:solidFill>
              </a:rPr>
              <a:t>∩</a:t>
            </a:r>
            <a:r>
              <a:rPr lang="pt-BR" sz="2400" dirty="0"/>
              <a:t> </a:t>
            </a:r>
            <a:r>
              <a:rPr lang="el-GR" sz="2400" dirty="0"/>
              <a:t>π</a:t>
            </a:r>
            <a:r>
              <a:rPr lang="es-AR" sz="2400" baseline="-25000" dirty="0" err="1"/>
              <a:t>An</a:t>
            </a:r>
            <a:r>
              <a:rPr lang="es-AR" sz="2400" baseline="-25000" dirty="0"/>
              <a:t> </a:t>
            </a:r>
            <a:r>
              <a:rPr lang="es-AR" sz="2400" dirty="0"/>
              <a:t>(</a:t>
            </a:r>
            <a:r>
              <a:rPr lang="pt-BR" sz="2400" dirty="0"/>
              <a:t>E)</a:t>
            </a:r>
          </a:p>
          <a:p>
            <a:pPr algn="ctr">
              <a:spcBef>
                <a:spcPts val="600"/>
              </a:spcBef>
            </a:pPr>
            <a:r>
              <a:rPr lang="el-GR" sz="2400" dirty="0"/>
              <a:t>π</a:t>
            </a:r>
            <a:r>
              <a:rPr lang="es-AR" sz="2400" baseline="-25000" dirty="0" err="1"/>
              <a:t>An</a:t>
            </a:r>
            <a:r>
              <a:rPr lang="es-AR" sz="2400" dirty="0"/>
              <a:t> </a:t>
            </a:r>
            <a:r>
              <a:rPr lang="pt-BR" sz="2400" dirty="0"/>
              <a:t>(R </a:t>
            </a:r>
            <a:r>
              <a:rPr lang="es-AR" sz="2400" dirty="0">
                <a:solidFill>
                  <a:srgbClr val="000000"/>
                </a:solidFill>
              </a:rPr>
              <a:t>-</a:t>
            </a:r>
            <a:r>
              <a:rPr lang="pt-BR" sz="2400" dirty="0"/>
              <a:t> E) = </a:t>
            </a:r>
            <a:r>
              <a:rPr lang="el-GR" sz="2400" dirty="0"/>
              <a:t>π</a:t>
            </a:r>
            <a:r>
              <a:rPr lang="es-AR" sz="2400" baseline="-25000" dirty="0" err="1"/>
              <a:t>An</a:t>
            </a:r>
            <a:r>
              <a:rPr lang="es-AR" sz="2400" baseline="-25000" dirty="0"/>
              <a:t> </a:t>
            </a:r>
            <a:r>
              <a:rPr lang="pt-BR" sz="2400" dirty="0"/>
              <a:t>(R) </a:t>
            </a:r>
            <a:r>
              <a:rPr lang="es-AR" sz="2400" dirty="0">
                <a:solidFill>
                  <a:srgbClr val="000000"/>
                </a:solidFill>
              </a:rPr>
              <a:t>-</a:t>
            </a:r>
            <a:r>
              <a:rPr lang="pt-BR" sz="2400" dirty="0"/>
              <a:t> </a:t>
            </a:r>
            <a:r>
              <a:rPr lang="el-GR" sz="2400" dirty="0"/>
              <a:t>π</a:t>
            </a:r>
            <a:r>
              <a:rPr lang="es-AR" sz="2400" baseline="-25000" dirty="0" err="1"/>
              <a:t>An</a:t>
            </a:r>
            <a:r>
              <a:rPr lang="es-AR" sz="2400" baseline="-25000" dirty="0"/>
              <a:t> </a:t>
            </a:r>
            <a:r>
              <a:rPr lang="es-AR" sz="2400" dirty="0"/>
              <a:t>(</a:t>
            </a:r>
            <a:r>
              <a:rPr lang="pt-BR" sz="2400" dirty="0"/>
              <a:t>E)</a:t>
            </a:r>
          </a:p>
        </p:txBody>
      </p:sp>
    </p:spTree>
    <p:extLst>
      <p:ext uri="{BB962C8B-B14F-4D97-AF65-F5344CB8AC3E}">
        <p14:creationId xmlns:p14="http://schemas.microsoft.com/office/powerpoint/2010/main" val="20320499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por Costos</a:t>
            </a:r>
            <a:endParaRPr lang="es-AR" sz="4400" dirty="0"/>
          </a:p>
        </p:txBody>
      </p:sp>
      <p:sp>
        <p:nvSpPr>
          <p:cNvPr id="4" name="Rectangle 3"/>
          <p:cNvSpPr/>
          <p:nvPr/>
        </p:nvSpPr>
        <p:spPr>
          <a:xfrm>
            <a:off x="147782" y="762230"/>
            <a:ext cx="8848435" cy="6017261"/>
          </a:xfrm>
          <a:prstGeom prst="rect">
            <a:avLst/>
          </a:prstGeom>
        </p:spPr>
        <p:txBody>
          <a:bodyPr wrap="square">
            <a:normAutofit/>
          </a:bodyPr>
          <a:lstStyle/>
          <a:p>
            <a:pPr>
              <a:spcBef>
                <a:spcPts val="600"/>
              </a:spcBef>
            </a:pPr>
            <a:r>
              <a:rPr lang="es-ES" sz="2800" dirty="0"/>
              <a:t>Además de basarse en las reglas heurísticas; un optimizador de consultas también calcula y compara los costos de ejecución de una consulta utilizando diferentes estrategias de ejecución para elegir la estrategia con el menor costo estimado.</a:t>
            </a:r>
          </a:p>
          <a:p>
            <a:pPr>
              <a:spcBef>
                <a:spcPts val="600"/>
              </a:spcBef>
            </a:pPr>
            <a:r>
              <a:rPr lang="es-ES" sz="2800" dirty="0"/>
              <a:t>Para que funcione este modelo se necesitan estimaciones de costo precisas para que la comparación entre las diferentes estrategias se realice con ecuanimidad y de forma real.</a:t>
            </a:r>
          </a:p>
          <a:p>
            <a:pPr>
              <a:spcBef>
                <a:spcPts val="600"/>
              </a:spcBef>
            </a:pPr>
            <a:r>
              <a:rPr lang="es-ES" sz="2800" dirty="0"/>
              <a:t>Además, debemos limitar el número de estrategias a tener en cuenta ya que, en caso contrario, se perdería demasiado tiempo haciendo estimaciones de costo cuando hay un número elevado de estrategias de ejecución posibles.</a:t>
            </a:r>
          </a:p>
        </p:txBody>
      </p:sp>
    </p:spTree>
    <p:extLst>
      <p:ext uri="{BB962C8B-B14F-4D97-AF65-F5344CB8AC3E}">
        <p14:creationId xmlns:p14="http://schemas.microsoft.com/office/powerpoint/2010/main" val="2148484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Optimización por Costos</a:t>
            </a:r>
            <a:endParaRPr lang="es-AR" sz="4400" dirty="0"/>
          </a:p>
        </p:txBody>
      </p:sp>
      <p:sp>
        <p:nvSpPr>
          <p:cNvPr id="4" name="Rectangle 3"/>
          <p:cNvSpPr/>
          <p:nvPr/>
        </p:nvSpPr>
        <p:spPr>
          <a:xfrm>
            <a:off x="147782" y="762230"/>
            <a:ext cx="8848435" cy="6017261"/>
          </a:xfrm>
          <a:prstGeom prst="rect">
            <a:avLst/>
          </a:prstGeom>
        </p:spPr>
        <p:txBody>
          <a:bodyPr wrap="square">
            <a:normAutofit/>
          </a:bodyPr>
          <a:lstStyle/>
          <a:p>
            <a:pPr>
              <a:spcBef>
                <a:spcPts val="600"/>
              </a:spcBef>
            </a:pPr>
            <a:r>
              <a:rPr lang="es-ES" sz="2800" dirty="0"/>
              <a:t>Este modelo es más adecuado en </a:t>
            </a:r>
            <a:r>
              <a:rPr lang="es-ES" sz="2800" b="1" dirty="0"/>
              <a:t>consultas compiladas </a:t>
            </a:r>
            <a:r>
              <a:rPr lang="es-ES" sz="2800" dirty="0"/>
              <a:t>en las cuales la optimización se realiza en tiempo de compilación, y el código para la estrategia de ejecución resultante se almacena y se ejecuta directamente en tiempo de ejecución.</a:t>
            </a:r>
          </a:p>
          <a:p>
            <a:pPr>
              <a:spcBef>
                <a:spcPts val="600"/>
              </a:spcBef>
            </a:pPr>
            <a:r>
              <a:rPr lang="es-ES" sz="2800" dirty="0"/>
              <a:t>El caso contrario son las </a:t>
            </a:r>
            <a:r>
              <a:rPr lang="es-ES" sz="2800" b="1" dirty="0"/>
              <a:t>consultas interpretadas </a:t>
            </a:r>
            <a:r>
              <a:rPr lang="es-ES" sz="2800" dirty="0"/>
              <a:t>en las cuales todo el proceso de optimización, se realiza en tiempo de ejecución, una optimización a gran escala podría ralentizar el tiempo de respuesta.</a:t>
            </a:r>
          </a:p>
        </p:txBody>
      </p:sp>
    </p:spTree>
    <p:extLst>
      <p:ext uri="{BB962C8B-B14F-4D97-AF65-F5344CB8AC3E}">
        <p14:creationId xmlns:p14="http://schemas.microsoft.com/office/powerpoint/2010/main" val="2665840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ES" sz="4400" dirty="0">
                <a:solidFill>
                  <a:srgbClr val="572314"/>
                </a:solidFill>
                <a:latin typeface="Gill Sans MT"/>
              </a:rPr>
              <a:t>Componentes de costo de ejecución</a:t>
            </a:r>
            <a:endParaRPr lang="es-AR" sz="4400" dirty="0"/>
          </a:p>
        </p:txBody>
      </p:sp>
      <p:sp>
        <p:nvSpPr>
          <p:cNvPr id="4" name="Rectangle 3"/>
          <p:cNvSpPr/>
          <p:nvPr/>
        </p:nvSpPr>
        <p:spPr>
          <a:xfrm>
            <a:off x="147782" y="762230"/>
            <a:ext cx="8848435" cy="6017261"/>
          </a:xfrm>
          <a:prstGeom prst="rect">
            <a:avLst/>
          </a:prstGeom>
        </p:spPr>
        <p:txBody>
          <a:bodyPr wrap="square" anchor="ctr" anchorCtr="0">
            <a:normAutofit/>
          </a:bodyPr>
          <a:lstStyle/>
          <a:p>
            <a:pPr marL="457200" indent="-457200">
              <a:spcBef>
                <a:spcPts val="1200"/>
              </a:spcBef>
              <a:buFont typeface="Arial" panose="020B0604020202020204" pitchFamily="34" charset="0"/>
              <a:buChar char="•"/>
            </a:pPr>
            <a:r>
              <a:rPr lang="es-ES" sz="2800" b="1" dirty="0"/>
              <a:t>Costo de acceso al almacenamiento</a:t>
            </a:r>
            <a:r>
              <a:rPr lang="es-ES" sz="2800" dirty="0"/>
              <a:t>. Es el coste de la búsqueda, lectura y escritura de bloques de datos que residen en almacenamiento secundario.</a:t>
            </a:r>
          </a:p>
          <a:p>
            <a:pPr marL="457200" indent="-457200">
              <a:spcBef>
                <a:spcPts val="1200"/>
              </a:spcBef>
              <a:buFont typeface="Arial" panose="020B0604020202020204" pitchFamily="34" charset="0"/>
              <a:buChar char="•"/>
            </a:pPr>
            <a:r>
              <a:rPr lang="es-ES" sz="2800" b="1" dirty="0"/>
              <a:t>Costo de procesamiento</a:t>
            </a:r>
            <a:r>
              <a:rPr lang="es-ES" sz="2800" dirty="0"/>
              <a:t>. Es el coste de la ejecución de operaciones en memoria sobre los búferes de datos durante la ejecución de la consulta</a:t>
            </a:r>
          </a:p>
          <a:p>
            <a:pPr marL="457200" indent="-457200">
              <a:spcBef>
                <a:spcPts val="1200"/>
              </a:spcBef>
              <a:buFont typeface="Arial" panose="020B0604020202020204" pitchFamily="34" charset="0"/>
              <a:buChar char="•"/>
            </a:pPr>
            <a:r>
              <a:rPr lang="es-ES" sz="2800" b="1" dirty="0"/>
              <a:t>Costo de comunicaciones</a:t>
            </a:r>
            <a:r>
              <a:rPr lang="es-ES" sz="2800" dirty="0"/>
              <a:t>. Es el coste del envío de la consulta y de sus resultados desde el sitio donde se ubica la base de datos hasta el sitio o el terminal donde se originó la consulta</a:t>
            </a:r>
          </a:p>
        </p:txBody>
      </p:sp>
      <p:sp>
        <p:nvSpPr>
          <p:cNvPr id="3" name="Rounded Rectangle 2"/>
          <p:cNvSpPr/>
          <p:nvPr/>
        </p:nvSpPr>
        <p:spPr>
          <a:xfrm>
            <a:off x="147782" y="1459345"/>
            <a:ext cx="8478982" cy="1357746"/>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9165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Almacenamiento de una BD</a:t>
            </a:r>
            <a:endParaRPr lang="es-AR" sz="4400" dirty="0"/>
          </a:p>
        </p:txBody>
      </p:sp>
      <p:sp>
        <p:nvSpPr>
          <p:cNvPr id="4" name="Rectangle 3"/>
          <p:cNvSpPr/>
          <p:nvPr/>
        </p:nvSpPr>
        <p:spPr>
          <a:xfrm>
            <a:off x="230909" y="762230"/>
            <a:ext cx="8765309" cy="6026497"/>
          </a:xfrm>
          <a:prstGeom prst="rect">
            <a:avLst/>
          </a:prstGeom>
        </p:spPr>
        <p:txBody>
          <a:bodyPr wrap="square">
            <a:noAutofit/>
          </a:bodyPr>
          <a:lstStyle/>
          <a:p>
            <a:pPr>
              <a:spcBef>
                <a:spcPts val="1200"/>
              </a:spcBef>
            </a:pPr>
            <a:r>
              <a:rPr lang="es-AR" sz="2600" dirty="0"/>
              <a:t>Las bases de datos normalmente se almacenan físicamente como archivos.</a:t>
            </a:r>
          </a:p>
          <a:p>
            <a:pPr>
              <a:spcBef>
                <a:spcPts val="1200"/>
              </a:spcBef>
            </a:pPr>
            <a:r>
              <a:rPr lang="es-AR" sz="2600" dirty="0">
                <a:solidFill>
                  <a:srgbClr val="000000"/>
                </a:solidFill>
              </a:rPr>
              <a:t>Existen diversas formas de </a:t>
            </a:r>
            <a:r>
              <a:rPr lang="es-ES" sz="2600" dirty="0"/>
              <a:t>organizar este almacenamiento, así como también técnicas para acceder a los datos de forma eficaz.</a:t>
            </a:r>
          </a:p>
          <a:p>
            <a:pPr>
              <a:spcBef>
                <a:spcPts val="1200"/>
              </a:spcBef>
            </a:pPr>
            <a:r>
              <a:rPr lang="es-ES" sz="2600" dirty="0"/>
              <a:t>Una base de datos utiliza un jerarquías de almacenamiento:</a:t>
            </a:r>
          </a:p>
          <a:p>
            <a:pPr marL="342900" indent="-342900">
              <a:spcBef>
                <a:spcPts val="1200"/>
              </a:spcBef>
              <a:buFont typeface="Arial" panose="020B0604020202020204" pitchFamily="34" charset="0"/>
              <a:buChar char="•"/>
            </a:pPr>
            <a:r>
              <a:rPr lang="es-ES" sz="2600" dirty="0"/>
              <a:t>El </a:t>
            </a:r>
            <a:r>
              <a:rPr lang="es-ES" sz="2600" b="1" dirty="0"/>
              <a:t>nivel de almacenamiento principal </a:t>
            </a:r>
            <a:r>
              <a:rPr lang="es-ES" sz="2600" dirty="0"/>
              <a:t>que proporciona el área de trabajo principal para el procesamiento. Es volátil.</a:t>
            </a:r>
          </a:p>
          <a:p>
            <a:pPr marL="342900" indent="-342900">
              <a:spcBef>
                <a:spcPts val="1200"/>
              </a:spcBef>
              <a:buFont typeface="Arial" panose="020B0604020202020204" pitchFamily="34" charset="0"/>
              <a:buChar char="•"/>
            </a:pPr>
            <a:r>
              <a:rPr lang="es-ES" sz="2600" dirty="0"/>
              <a:t>El </a:t>
            </a:r>
            <a:r>
              <a:rPr lang="es-ES" sz="2600" b="1" dirty="0"/>
              <a:t>nivel de almacenamiento secundario </a:t>
            </a:r>
            <a:r>
              <a:rPr lang="es-ES" sz="2600" dirty="0"/>
              <a:t>que es donde reside la BD. No es volátil y esta online.</a:t>
            </a:r>
          </a:p>
          <a:p>
            <a:pPr marL="342900" indent="-342900">
              <a:spcBef>
                <a:spcPts val="1200"/>
              </a:spcBef>
              <a:buFont typeface="Arial" panose="020B0604020202020204" pitchFamily="34" charset="0"/>
              <a:buChar char="•"/>
            </a:pPr>
            <a:r>
              <a:rPr lang="es-ES" sz="2600" dirty="0"/>
              <a:t>El </a:t>
            </a:r>
            <a:r>
              <a:rPr lang="es-ES" sz="2600" b="1" dirty="0"/>
              <a:t>nivel de almacenamiento terciario</a:t>
            </a:r>
            <a:r>
              <a:rPr lang="es-ES" sz="2600" dirty="0"/>
              <a:t> que generalmente se utiliza para archivar y almacenar las copias de seguridad. Esta offline.</a:t>
            </a:r>
          </a:p>
        </p:txBody>
      </p:sp>
      <p:sp>
        <p:nvSpPr>
          <p:cNvPr id="3" name="Rounded Rectangle 2"/>
          <p:cNvSpPr/>
          <p:nvPr/>
        </p:nvSpPr>
        <p:spPr>
          <a:xfrm>
            <a:off x="230909" y="3629891"/>
            <a:ext cx="8765309" cy="188421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78376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0" y="0"/>
            <a:ext cx="9143999" cy="742384"/>
          </a:xfrm>
          <a:prstGeom prst="rect">
            <a:avLst/>
          </a:prstGeom>
          <a:noFill/>
          <a:ln>
            <a:noFill/>
          </a:ln>
        </p:spPr>
        <p:txBody>
          <a:bodyPr lIns="90000" tIns="45000" rIns="90000" bIns="45000" anchor="ctr"/>
          <a:lstStyle/>
          <a:p>
            <a:pPr algn="ctr"/>
            <a:r>
              <a:rPr lang="es-ES" sz="4400" dirty="0">
                <a:solidFill>
                  <a:srgbClr val="572314"/>
                </a:solidFill>
                <a:latin typeface="Gill Sans MT"/>
              </a:rPr>
              <a:t>Procesamiento de consultas </a:t>
            </a:r>
            <a:endParaRPr lang="en-US" sz="4400" dirty="0">
              <a:solidFill>
                <a:srgbClr val="572314"/>
              </a:solidFill>
              <a:latin typeface="Gill Sans MT"/>
            </a:endParaRPr>
          </a:p>
        </p:txBody>
      </p:sp>
      <p:sp>
        <p:nvSpPr>
          <p:cNvPr id="2" name="Rectangle 1"/>
          <p:cNvSpPr/>
          <p:nvPr/>
        </p:nvSpPr>
        <p:spPr>
          <a:xfrm>
            <a:off x="217283" y="1025236"/>
            <a:ext cx="8709434" cy="5511366"/>
          </a:xfrm>
          <a:prstGeom prst="rect">
            <a:avLst/>
          </a:prstGeom>
        </p:spPr>
        <p:txBody>
          <a:bodyPr wrap="square">
            <a:normAutofit/>
          </a:bodyPr>
          <a:lstStyle/>
          <a:p>
            <a:pPr>
              <a:lnSpc>
                <a:spcPct val="100000"/>
              </a:lnSpc>
              <a:spcBef>
                <a:spcPts val="600"/>
              </a:spcBef>
              <a:spcAft>
                <a:spcPts val="600"/>
              </a:spcAft>
            </a:pPr>
            <a:r>
              <a:rPr lang="es-ES" sz="2800" dirty="0"/>
              <a:t>El procesamiento de consultas se refiere al conjunto de actividades que realiza un motor de base de datos para la extracción de datos de la misma base de datos a partir de una sentencia en un lenguaje de consulta.</a:t>
            </a:r>
          </a:p>
          <a:p>
            <a:pPr>
              <a:lnSpc>
                <a:spcPct val="100000"/>
              </a:lnSpc>
              <a:spcBef>
                <a:spcPts val="600"/>
              </a:spcBef>
              <a:spcAft>
                <a:spcPts val="600"/>
              </a:spcAft>
            </a:pPr>
            <a:r>
              <a:rPr lang="es-ES" sz="2800" dirty="0"/>
              <a:t>Los pasos básicos de este proceso son:</a:t>
            </a:r>
          </a:p>
          <a:p>
            <a:pPr marL="1714500" lvl="3" indent="-342900">
              <a:buFont typeface="+mj-lt"/>
              <a:buAutoNum type="arabicPeriod"/>
            </a:pPr>
            <a:r>
              <a:rPr lang="es-ES" sz="2800" dirty="0" err="1"/>
              <a:t>Parsing</a:t>
            </a:r>
            <a:r>
              <a:rPr lang="es-ES" sz="2800" dirty="0"/>
              <a:t> y traducción</a:t>
            </a:r>
          </a:p>
          <a:p>
            <a:pPr marL="1714500" lvl="3" indent="-342900">
              <a:buFont typeface="+mj-lt"/>
              <a:buAutoNum type="arabicPeriod"/>
            </a:pPr>
            <a:r>
              <a:rPr lang="es-ES" sz="2800" dirty="0"/>
              <a:t>Optimización</a:t>
            </a:r>
          </a:p>
          <a:p>
            <a:pPr marL="1714500" lvl="3" indent="-342900">
              <a:buFont typeface="+mj-lt"/>
              <a:buAutoNum type="arabicPeriod"/>
            </a:pPr>
            <a:r>
              <a:rPr lang="es-ES" sz="2800" dirty="0"/>
              <a:t>Generación de código</a:t>
            </a:r>
          </a:p>
          <a:p>
            <a:pPr marL="1714500" lvl="3" indent="-342900">
              <a:buFont typeface="+mj-lt"/>
              <a:buAutoNum type="arabicPeriod"/>
            </a:pPr>
            <a:r>
              <a:rPr lang="es-ES" sz="2800" dirty="0"/>
              <a:t>Ejecución de la consulta</a:t>
            </a:r>
          </a:p>
        </p:txBody>
      </p:sp>
    </p:spTree>
    <p:extLst>
      <p:ext uri="{BB962C8B-B14F-4D97-AF65-F5344CB8AC3E}">
        <p14:creationId xmlns:p14="http://schemas.microsoft.com/office/powerpoint/2010/main" val="35915421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Ficheros – Registros - Bloques</a:t>
            </a:r>
            <a:endParaRPr lang="es-AR" sz="4400" dirty="0"/>
          </a:p>
        </p:txBody>
      </p:sp>
      <p:sp>
        <p:nvSpPr>
          <p:cNvPr id="4" name="Rectangle 3"/>
          <p:cNvSpPr/>
          <p:nvPr/>
        </p:nvSpPr>
        <p:spPr>
          <a:xfrm>
            <a:off x="230909" y="762230"/>
            <a:ext cx="8765309" cy="5906425"/>
          </a:xfrm>
          <a:prstGeom prst="rect">
            <a:avLst/>
          </a:prstGeom>
        </p:spPr>
        <p:txBody>
          <a:bodyPr wrap="square">
            <a:normAutofit/>
          </a:bodyPr>
          <a:lstStyle/>
          <a:p>
            <a:pPr>
              <a:spcAft>
                <a:spcPts val="1200"/>
              </a:spcAft>
            </a:pPr>
            <a:r>
              <a:rPr lang="es-ES" sz="2800" dirty="0">
                <a:solidFill>
                  <a:srgbClr val="000000"/>
                </a:solidFill>
              </a:rPr>
              <a:t>Por lo general, las bases de datos residen en el almacenamiento secundario y se va leyendo su información en porciones (</a:t>
            </a:r>
            <a:r>
              <a:rPr lang="es-AR" sz="2800" b="1" dirty="0"/>
              <a:t>bloques de disco</a:t>
            </a:r>
            <a:r>
              <a:rPr lang="es-ES" sz="2800" dirty="0">
                <a:solidFill>
                  <a:srgbClr val="000000"/>
                </a:solidFill>
              </a:rPr>
              <a:t>) para escribirlas en los búferes de la memoria principal según se necesiten.</a:t>
            </a:r>
          </a:p>
          <a:p>
            <a:pPr>
              <a:spcAft>
                <a:spcPts val="1200"/>
              </a:spcAft>
            </a:pPr>
            <a:r>
              <a:rPr lang="es-ES" sz="2800" dirty="0"/>
              <a:t>Los datos almacenados en el disco se organizan como </a:t>
            </a:r>
            <a:r>
              <a:rPr lang="es-ES" sz="2800" b="1" dirty="0"/>
              <a:t>ficheros</a:t>
            </a:r>
            <a:r>
              <a:rPr lang="es-ES" sz="2800" dirty="0"/>
              <a:t> (archivos)</a:t>
            </a:r>
            <a:r>
              <a:rPr lang="es-ES" sz="2800" b="1" dirty="0"/>
              <a:t> </a:t>
            </a:r>
            <a:r>
              <a:rPr lang="es-ES" sz="2800" dirty="0"/>
              <a:t>de </a:t>
            </a:r>
            <a:r>
              <a:rPr lang="es-ES" sz="2800" b="1" dirty="0"/>
              <a:t>registros</a:t>
            </a:r>
            <a:r>
              <a:rPr lang="es-ES" sz="2800" dirty="0"/>
              <a:t>. Donde los registros están relacionados con las entidades, sus atributos y sus relaciones. </a:t>
            </a:r>
          </a:p>
          <a:p>
            <a:pPr>
              <a:spcAft>
                <a:spcPts val="1200"/>
              </a:spcAft>
            </a:pPr>
            <a:r>
              <a:rPr lang="es-ES" sz="2800" dirty="0"/>
              <a:t>Los </a:t>
            </a:r>
            <a:r>
              <a:rPr lang="es-ES" sz="2800" b="1" dirty="0"/>
              <a:t>registros</a:t>
            </a:r>
            <a:r>
              <a:rPr lang="es-ES" sz="2800" dirty="0"/>
              <a:t> se deben almacenar en disco de modo que haga posible su localización de la forma más eficaz cuando sean necesarios.</a:t>
            </a:r>
            <a:endParaRPr lang="es-ES" sz="2400" dirty="0"/>
          </a:p>
        </p:txBody>
      </p:sp>
    </p:spTree>
    <p:extLst>
      <p:ext uri="{BB962C8B-B14F-4D97-AF65-F5344CB8AC3E}">
        <p14:creationId xmlns:p14="http://schemas.microsoft.com/office/powerpoint/2010/main" val="501743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Ficheros – Registros - Bloques</a:t>
            </a:r>
            <a:endParaRPr lang="es-AR" sz="4400" dirty="0"/>
          </a:p>
        </p:txBody>
      </p:sp>
      <p:sp>
        <p:nvSpPr>
          <p:cNvPr id="4" name="Rectangle 3"/>
          <p:cNvSpPr/>
          <p:nvPr/>
        </p:nvSpPr>
        <p:spPr>
          <a:xfrm>
            <a:off x="230909" y="762230"/>
            <a:ext cx="8765309" cy="5906425"/>
          </a:xfrm>
          <a:prstGeom prst="rect">
            <a:avLst/>
          </a:prstGeom>
        </p:spPr>
        <p:txBody>
          <a:bodyPr wrap="square">
            <a:normAutofit fontScale="92500" lnSpcReduction="10000"/>
          </a:bodyPr>
          <a:lstStyle/>
          <a:p>
            <a:pPr>
              <a:spcAft>
                <a:spcPts val="1200"/>
              </a:spcAft>
            </a:pPr>
            <a:r>
              <a:rPr lang="es-ES" sz="2800" dirty="0"/>
              <a:t>Tenemos dos tipos de ficheros en base al tamaño (en bytes) de sus registros:</a:t>
            </a:r>
          </a:p>
          <a:p>
            <a:pPr marL="457200" indent="-457200">
              <a:spcAft>
                <a:spcPts val="1200"/>
              </a:spcAft>
              <a:buFont typeface="Arial" panose="020B0604020202020204" pitchFamily="34" charset="0"/>
              <a:buChar char="•"/>
            </a:pPr>
            <a:r>
              <a:rPr lang="es-ES" sz="2800" b="1" dirty="0"/>
              <a:t>Fichero con registros de longitud fija</a:t>
            </a:r>
            <a:r>
              <a:rPr lang="es-ES" sz="2800" dirty="0"/>
              <a:t> es cuando cada registro del fichero tiene exactamente el mismo tamaño</a:t>
            </a:r>
          </a:p>
          <a:p>
            <a:pPr marL="457200" indent="-457200">
              <a:spcAft>
                <a:spcPts val="1200"/>
              </a:spcAft>
              <a:buFont typeface="Arial" panose="020B0604020202020204" pitchFamily="34" charset="0"/>
              <a:buChar char="•"/>
            </a:pPr>
            <a:r>
              <a:rPr lang="es-ES" sz="2800" b="1" dirty="0"/>
              <a:t>Fichero con registros de longitud variable</a:t>
            </a:r>
            <a:r>
              <a:rPr lang="es-ES" sz="2800" dirty="0"/>
              <a:t> es cuando en el fichero hay registros que tienen tamaños diferentes. Por ejemplo cuando tienen un campo de tipo </a:t>
            </a:r>
            <a:r>
              <a:rPr lang="es-ES" sz="2800" dirty="0" err="1"/>
              <a:t>varchar</a:t>
            </a:r>
            <a:r>
              <a:rPr lang="es-ES" sz="2800" dirty="0"/>
              <a:t>.</a:t>
            </a:r>
          </a:p>
          <a:p>
            <a:pPr>
              <a:spcAft>
                <a:spcPts val="1200"/>
              </a:spcAft>
            </a:pPr>
            <a:r>
              <a:rPr lang="es-ES" sz="2800" dirty="0"/>
              <a:t>También podemos tener dos tipos de ficheros en base a como se almacenan dentro de los bloques:</a:t>
            </a:r>
          </a:p>
          <a:p>
            <a:pPr marL="457200" indent="-457200">
              <a:spcAft>
                <a:spcPts val="1200"/>
              </a:spcAft>
              <a:buFont typeface="Arial" panose="020B0604020202020204" pitchFamily="34" charset="0"/>
              <a:buChar char="•"/>
            </a:pPr>
            <a:r>
              <a:rPr lang="es-ES" sz="2800" b="1" dirty="0"/>
              <a:t>Fichero empaquetado</a:t>
            </a:r>
            <a:r>
              <a:rPr lang="es-ES" sz="2800" dirty="0"/>
              <a:t>: en un mismo bloque solo se almacenan registros de una misma tabla.</a:t>
            </a:r>
          </a:p>
          <a:p>
            <a:pPr marL="457200" indent="-457200">
              <a:spcAft>
                <a:spcPts val="1200"/>
              </a:spcAft>
              <a:buFont typeface="Arial" panose="020B0604020202020204" pitchFamily="34" charset="0"/>
              <a:buChar char="•"/>
            </a:pPr>
            <a:r>
              <a:rPr lang="es-ES" sz="2800" b="1" dirty="0"/>
              <a:t>Fichero no empaquetado</a:t>
            </a:r>
            <a:r>
              <a:rPr lang="es-ES" sz="2800" dirty="0"/>
              <a:t>: en un mismo bloque se pueden mezclar registros de diferentes tablas</a:t>
            </a:r>
          </a:p>
        </p:txBody>
      </p:sp>
      <p:sp>
        <p:nvSpPr>
          <p:cNvPr id="3" name="Rounded Rectangle 2"/>
          <p:cNvSpPr/>
          <p:nvPr/>
        </p:nvSpPr>
        <p:spPr>
          <a:xfrm>
            <a:off x="230909" y="1616364"/>
            <a:ext cx="8626764" cy="858981"/>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Rounded Rectangle 4"/>
          <p:cNvSpPr/>
          <p:nvPr/>
        </p:nvSpPr>
        <p:spPr>
          <a:xfrm>
            <a:off x="230909" y="4562763"/>
            <a:ext cx="8626764" cy="8128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8508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Imagen de un atributo V(</a:t>
            </a:r>
            <a:r>
              <a:rPr lang="es-AR" sz="4400" baseline="-25000" dirty="0">
                <a:solidFill>
                  <a:srgbClr val="572314"/>
                </a:solidFill>
                <a:latin typeface="Gill Sans MT"/>
              </a:rPr>
              <a:t>atributo, tabla</a:t>
            </a:r>
            <a:r>
              <a:rPr lang="es-AR" sz="4400" dirty="0">
                <a:solidFill>
                  <a:srgbClr val="572314"/>
                </a:solidFill>
                <a:latin typeface="Gill Sans MT"/>
              </a:rPr>
              <a:t>)</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600"/>
              </a:spcBef>
            </a:pPr>
            <a:r>
              <a:rPr lang="es-ES" sz="2600" dirty="0"/>
              <a:t>Es la </a:t>
            </a:r>
            <a:r>
              <a:rPr lang="es-ES" sz="2600" b="1" dirty="0"/>
              <a:t>cantidad de valores distintos </a:t>
            </a:r>
            <a:r>
              <a:rPr lang="es-ES" sz="2600" dirty="0"/>
              <a:t>que puede tomar un atributo en una relación.</a:t>
            </a:r>
          </a:p>
          <a:p>
            <a:pPr>
              <a:spcBef>
                <a:spcPts val="600"/>
              </a:spcBef>
            </a:pPr>
            <a:r>
              <a:rPr lang="es-ES" sz="2600" dirty="0"/>
              <a:t>Por ejemplo:</a:t>
            </a:r>
          </a:p>
          <a:p>
            <a:pPr>
              <a:spcBef>
                <a:spcPts val="600"/>
              </a:spcBef>
            </a:pPr>
            <a:r>
              <a:rPr lang="es-ES" sz="2600" dirty="0"/>
              <a:t>Si tenemos una tabla de “empleado” entonces la cantidad de valores distintos que toma el atributo clave “legajo” es igual a la cantidad de registros de la tabla. Si la tabla tiene 400 registros entonces:</a:t>
            </a:r>
          </a:p>
          <a:p>
            <a:pPr algn="ctr">
              <a:spcBef>
                <a:spcPts val="600"/>
              </a:spcBef>
            </a:pPr>
            <a:r>
              <a:rPr lang="es-ES" sz="2600" b="1" dirty="0"/>
              <a:t>V(</a:t>
            </a:r>
            <a:r>
              <a:rPr lang="es-ES" sz="2600" b="1" baseline="-25000" dirty="0"/>
              <a:t>legajo, empleado</a:t>
            </a:r>
            <a:r>
              <a:rPr lang="es-ES" sz="2600" b="1" dirty="0"/>
              <a:t>) = 400</a:t>
            </a:r>
            <a:endParaRPr lang="es-ES" sz="2600" dirty="0">
              <a:solidFill>
                <a:srgbClr val="000000"/>
              </a:solidFill>
            </a:endParaRPr>
          </a:p>
          <a:p>
            <a:pPr>
              <a:spcBef>
                <a:spcPts val="1800"/>
              </a:spcBef>
            </a:pPr>
            <a:r>
              <a:rPr lang="es-ES" sz="2600" dirty="0"/>
              <a:t>Pero si los empleados se distribuyen en 5 departamentos, entonces la cantidad de valores distintos que puede tener el campo “departamento” es 5 (cinco).</a:t>
            </a:r>
            <a:endParaRPr lang="es-ES" sz="2600" b="1" dirty="0"/>
          </a:p>
          <a:p>
            <a:pPr algn="ctr">
              <a:spcBef>
                <a:spcPts val="600"/>
              </a:spcBef>
            </a:pPr>
            <a:r>
              <a:rPr lang="es-ES" sz="2600" b="1" dirty="0"/>
              <a:t>V(</a:t>
            </a:r>
            <a:r>
              <a:rPr lang="es-ES" sz="2600" b="1" baseline="-25000" dirty="0"/>
              <a:t>departamento, empleado</a:t>
            </a:r>
            <a:r>
              <a:rPr lang="es-ES" sz="2600" b="1" dirty="0"/>
              <a:t>) = 5</a:t>
            </a:r>
            <a:endParaRPr lang="es-ES" sz="2600" dirty="0">
              <a:solidFill>
                <a:srgbClr val="000000"/>
              </a:solidFill>
            </a:endParaRPr>
          </a:p>
        </p:txBody>
      </p:sp>
    </p:spTree>
    <p:extLst>
      <p:ext uri="{BB962C8B-B14F-4D97-AF65-F5344CB8AC3E}">
        <p14:creationId xmlns:p14="http://schemas.microsoft.com/office/powerpoint/2010/main" val="236310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a:t>
            </a:r>
            <a:r>
              <a:rPr lang="es-AR" sz="4400" i="1" dirty="0" err="1">
                <a:solidFill>
                  <a:srgbClr val="572314"/>
                </a:solidFill>
                <a:latin typeface="Gill Sans MT"/>
              </a:rPr>
              <a:t>sl</a:t>
            </a:r>
            <a:r>
              <a:rPr lang="es-AR" sz="4400" dirty="0">
                <a:solidFill>
                  <a:srgbClr val="572314"/>
                </a:solidFill>
                <a:latin typeface="Gill Sans MT"/>
              </a:rPr>
              <a:t>)</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300"/>
              </a:spcBef>
            </a:pPr>
            <a:r>
              <a:rPr lang="es-ES" sz="2600" dirty="0"/>
              <a:t>Es la relación entre el número de registros que satisfacen una condición y el número total de registros del fichero.</a:t>
            </a:r>
          </a:p>
          <a:p>
            <a:pPr>
              <a:spcBef>
                <a:spcPts val="300"/>
              </a:spcBef>
            </a:pPr>
            <a:r>
              <a:rPr lang="es-ES" sz="2600" dirty="0"/>
              <a:t>Se debe asumir la </a:t>
            </a:r>
            <a:r>
              <a:rPr lang="es-ES" sz="2600" b="1" dirty="0"/>
              <a:t>uniformidad</a:t>
            </a:r>
            <a:r>
              <a:rPr lang="es-ES" sz="2600" dirty="0"/>
              <a:t> en la distribución de los valores. Es decir para cada registro tenemos la misma probabilidad de que aparezca un valor determinado.</a:t>
            </a:r>
          </a:p>
          <a:p>
            <a:pPr>
              <a:spcBef>
                <a:spcPts val="300"/>
              </a:spcBef>
            </a:pPr>
            <a:r>
              <a:rPr lang="es-ES" sz="2600" dirty="0"/>
              <a:t>El factor de selectividad se calcula de la siguiente forma:</a:t>
            </a:r>
          </a:p>
          <a:p>
            <a:pPr algn="ctr">
              <a:spcBef>
                <a:spcPts val="1200"/>
              </a:spcBef>
              <a:spcAft>
                <a:spcPts val="1200"/>
              </a:spcAft>
            </a:pPr>
            <a:r>
              <a:rPr lang="es-ES" sz="3200" b="1" dirty="0" err="1"/>
              <a:t>sl</a:t>
            </a:r>
            <a:r>
              <a:rPr lang="es-ES" sz="3200" b="1" dirty="0"/>
              <a:t> = 1/</a:t>
            </a:r>
            <a:r>
              <a:rPr lang="es-AR" sz="3200" b="1" dirty="0"/>
              <a:t>V(</a:t>
            </a:r>
            <a:r>
              <a:rPr lang="es-AR" sz="3200" b="1" baseline="-25000" dirty="0"/>
              <a:t>atributo, tabla</a:t>
            </a:r>
            <a:r>
              <a:rPr lang="es-AR" sz="3200" b="1" dirty="0"/>
              <a:t>)</a:t>
            </a:r>
          </a:p>
          <a:p>
            <a:pPr>
              <a:spcBef>
                <a:spcPts val="300"/>
              </a:spcBef>
            </a:pPr>
            <a:r>
              <a:rPr lang="es-ES" sz="2600" dirty="0"/>
              <a:t>El factor de selectividad tiene un valor comprendido entre 0 y 1:</a:t>
            </a:r>
          </a:p>
          <a:p>
            <a:pPr marL="457200" indent="-457200">
              <a:spcBef>
                <a:spcPts val="300"/>
              </a:spcBef>
              <a:buFont typeface="Arial" panose="020B0604020202020204" pitchFamily="34" charset="0"/>
              <a:buChar char="•"/>
            </a:pPr>
            <a:r>
              <a:rPr lang="es-ES" sz="2600" dirty="0"/>
              <a:t>Un valor cercano a 0 (cero) significa muy selectivo.</a:t>
            </a:r>
          </a:p>
          <a:p>
            <a:pPr marL="457200" indent="-457200">
              <a:spcBef>
                <a:spcPts val="300"/>
              </a:spcBef>
              <a:buFont typeface="Arial" panose="020B0604020202020204" pitchFamily="34" charset="0"/>
              <a:buChar char="•"/>
            </a:pPr>
            <a:r>
              <a:rPr lang="es-ES" sz="2600" dirty="0"/>
              <a:t>Por el contrario si nos acercamos al 1 (uno) significa </a:t>
            </a:r>
            <a:r>
              <a:rPr lang="es-AR" sz="2600" dirty="0"/>
              <a:t>poco selectivo</a:t>
            </a:r>
            <a:r>
              <a:rPr lang="es-ES" sz="2600" dirty="0"/>
              <a:t>.</a:t>
            </a:r>
          </a:p>
        </p:txBody>
      </p:sp>
    </p:spTree>
    <p:extLst>
      <p:ext uri="{BB962C8B-B14F-4D97-AF65-F5344CB8AC3E}">
        <p14:creationId xmlns:p14="http://schemas.microsoft.com/office/powerpoint/2010/main" val="3034820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a:t>
            </a:r>
            <a:r>
              <a:rPr lang="es-AR" sz="4400" i="1" dirty="0" err="1">
                <a:solidFill>
                  <a:srgbClr val="572314"/>
                </a:solidFill>
                <a:latin typeface="Gill Sans MT"/>
              </a:rPr>
              <a:t>sl</a:t>
            </a:r>
            <a:r>
              <a:rPr lang="es-AR" sz="4400" dirty="0">
                <a:solidFill>
                  <a:srgbClr val="572314"/>
                </a:solidFill>
                <a:latin typeface="Gill Sans MT"/>
              </a:rPr>
              <a:t>)</a:t>
            </a:r>
            <a:endParaRPr lang="es-AR" sz="4400" dirty="0"/>
          </a:p>
        </p:txBody>
      </p:sp>
      <p:sp>
        <p:nvSpPr>
          <p:cNvPr id="4" name="Rectangle 3"/>
          <p:cNvSpPr/>
          <p:nvPr/>
        </p:nvSpPr>
        <p:spPr>
          <a:xfrm>
            <a:off x="189345" y="762230"/>
            <a:ext cx="8765309" cy="6026497"/>
          </a:xfrm>
          <a:prstGeom prst="rect">
            <a:avLst/>
          </a:prstGeom>
        </p:spPr>
        <p:txBody>
          <a:bodyPr wrap="square">
            <a:normAutofit lnSpcReduction="10000"/>
          </a:bodyPr>
          <a:lstStyle/>
          <a:p>
            <a:pPr>
              <a:spcBef>
                <a:spcPts val="600"/>
              </a:spcBef>
            </a:pPr>
            <a:r>
              <a:rPr lang="es-ES" sz="2400" dirty="0"/>
              <a:t>Siguiendo con el ejemplo:</a:t>
            </a:r>
          </a:p>
          <a:p>
            <a:pPr marL="268288" indent="-268288">
              <a:spcBef>
                <a:spcPts val="600"/>
              </a:spcBef>
              <a:buFont typeface="Arial" panose="020B0604020202020204" pitchFamily="34" charset="0"/>
              <a:buChar char="•"/>
            </a:pPr>
            <a:r>
              <a:rPr lang="es-ES" sz="2400" dirty="0"/>
              <a:t>El atributo clave “legajo” de la tabla empleado con 400 registros, la selectividad del campo “Legajo” será:</a:t>
            </a:r>
          </a:p>
          <a:p>
            <a:pPr marL="268288" indent="-268288" algn="ctr">
              <a:spcBef>
                <a:spcPts val="600"/>
              </a:spcBef>
            </a:pPr>
            <a:r>
              <a:rPr lang="es-ES" sz="2400" b="1" dirty="0" err="1"/>
              <a:t>sl</a:t>
            </a:r>
            <a:r>
              <a:rPr lang="es-ES" sz="2400" b="1" dirty="0"/>
              <a:t> = 1/400 =&gt; </a:t>
            </a:r>
            <a:r>
              <a:rPr lang="es-ES" sz="2400" b="1" dirty="0" err="1"/>
              <a:t>sl</a:t>
            </a:r>
            <a:r>
              <a:rPr lang="es-ES" sz="2400" b="1" dirty="0"/>
              <a:t> = 0,0025</a:t>
            </a:r>
          </a:p>
          <a:p>
            <a:pPr marL="268288" indent="-268288">
              <a:spcBef>
                <a:spcPts val="600"/>
              </a:spcBef>
              <a:buFont typeface="Arial" panose="020B0604020202020204" pitchFamily="34" charset="0"/>
              <a:buChar char="•"/>
            </a:pPr>
            <a:r>
              <a:rPr lang="es-ES" sz="2400" dirty="0"/>
              <a:t>Para el campo “departamento”, con V(</a:t>
            </a:r>
            <a:r>
              <a:rPr lang="es-ES" sz="2400" baseline="-25000" dirty="0"/>
              <a:t>departamento, empleado</a:t>
            </a:r>
            <a:r>
              <a:rPr lang="es-ES" sz="2400" dirty="0"/>
              <a:t>) = 5, la selectividad será:</a:t>
            </a:r>
          </a:p>
          <a:p>
            <a:pPr marL="268288" indent="-268288" algn="ctr">
              <a:spcBef>
                <a:spcPts val="600"/>
              </a:spcBef>
            </a:pPr>
            <a:r>
              <a:rPr lang="es-ES" sz="2400" b="1" dirty="0" err="1"/>
              <a:t>sl</a:t>
            </a:r>
            <a:r>
              <a:rPr lang="es-ES" sz="2400" b="1" dirty="0"/>
              <a:t> = 1/5 =&gt; </a:t>
            </a:r>
            <a:r>
              <a:rPr lang="es-ES" sz="2400" b="1" dirty="0" err="1"/>
              <a:t>sl</a:t>
            </a:r>
            <a:r>
              <a:rPr lang="es-ES" sz="2400" b="1" dirty="0"/>
              <a:t> = 0,2</a:t>
            </a:r>
          </a:p>
          <a:p>
            <a:pPr marL="268288" indent="-268288">
              <a:spcBef>
                <a:spcPts val="600"/>
              </a:spcBef>
              <a:buFont typeface="Arial" panose="020B0604020202020204" pitchFamily="34" charset="0"/>
              <a:buChar char="•"/>
            </a:pPr>
            <a:r>
              <a:rPr lang="es-ES" sz="2400" dirty="0"/>
              <a:t>Finalmente, imaginemos que todos los empleados viven en argentina, entonces la imagen de “</a:t>
            </a:r>
            <a:r>
              <a:rPr lang="es-ES" sz="2400" dirty="0" err="1"/>
              <a:t>Pais_residencia</a:t>
            </a:r>
            <a:r>
              <a:rPr lang="es-ES" sz="2400" dirty="0"/>
              <a:t>” será V(</a:t>
            </a:r>
            <a:r>
              <a:rPr lang="es-ES" sz="2400" baseline="-25000" dirty="0" err="1"/>
              <a:t>pais_residencia</a:t>
            </a:r>
            <a:r>
              <a:rPr lang="es-ES" sz="2400" baseline="-25000" dirty="0"/>
              <a:t>, empleado</a:t>
            </a:r>
            <a:r>
              <a:rPr lang="es-ES" sz="2400" dirty="0"/>
              <a:t>) = 1, por lo que su selectividad será:</a:t>
            </a:r>
          </a:p>
          <a:p>
            <a:pPr algn="ctr">
              <a:spcBef>
                <a:spcPts val="600"/>
              </a:spcBef>
            </a:pPr>
            <a:r>
              <a:rPr lang="es-ES" sz="2400" b="1" dirty="0" err="1"/>
              <a:t>sl</a:t>
            </a:r>
            <a:r>
              <a:rPr lang="es-ES" sz="2400" b="1" dirty="0"/>
              <a:t> = 1/1 =&gt; </a:t>
            </a:r>
            <a:r>
              <a:rPr lang="es-ES" sz="2400" b="1" dirty="0" err="1"/>
              <a:t>sl</a:t>
            </a:r>
            <a:r>
              <a:rPr lang="es-ES" sz="2400" b="1" dirty="0"/>
              <a:t> = 1</a:t>
            </a:r>
          </a:p>
          <a:p>
            <a:pPr>
              <a:spcBef>
                <a:spcPts val="600"/>
              </a:spcBef>
            </a:pPr>
            <a:r>
              <a:rPr lang="es-ES" sz="2400" dirty="0"/>
              <a:t>OBSERVAR: Cuanto menor es el valor de este factor, más restrictivo es en cuanto al resultado, en el caso del legajo, obviamente una condición de igualdad me llevará a un solo registro en el resultado, pero en cuanto al país de residencia una condición de igualdad nos dará como resultado la tabla completa.</a:t>
            </a:r>
          </a:p>
        </p:txBody>
      </p:sp>
    </p:spTree>
    <p:extLst>
      <p:ext uri="{BB962C8B-B14F-4D97-AF65-F5344CB8AC3E}">
        <p14:creationId xmlns:p14="http://schemas.microsoft.com/office/powerpoint/2010/main" val="375988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r>
              <a:rPr lang="es-AR" sz="4400" dirty="0">
                <a:solidFill>
                  <a:srgbClr val="572314"/>
                </a:solidFill>
                <a:latin typeface="Gill Sans MT"/>
              </a:rPr>
              <a:t>Factor de selectividad – Igualdad</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600"/>
              </a:spcBef>
            </a:pPr>
            <a:r>
              <a:rPr lang="es-ES" sz="2400" dirty="0"/>
              <a:t>Para que sea mas claro, prácticamente el factor de selectividad se puede escribir de la siguiente manera:</a:t>
            </a:r>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endParaRPr lang="es-ES" sz="2400" dirty="0"/>
          </a:p>
          <a:p>
            <a:pPr marL="342900" indent="-342900">
              <a:spcBef>
                <a:spcPts val="600"/>
              </a:spcBef>
              <a:buFont typeface="Arial" panose="020B0604020202020204" pitchFamily="34" charset="0"/>
              <a:buChar char="•"/>
            </a:pPr>
            <a:r>
              <a:rPr lang="es-ES" sz="2400" dirty="0"/>
              <a:t>Como ya dijimos los valores del atributo Aj están distribuidos uniformemente en toda la tabla T</a:t>
            </a:r>
          </a:p>
          <a:p>
            <a:pPr marL="342900" indent="-342900">
              <a:spcBef>
                <a:spcPts val="600"/>
              </a:spcBef>
              <a:buFont typeface="Arial" panose="020B0604020202020204" pitchFamily="34" charset="0"/>
              <a:buChar char="•"/>
            </a:pPr>
            <a:r>
              <a:rPr lang="es-ES" sz="2400" dirty="0"/>
              <a:t>Por lo que es igualmente probable que un registro de la tabla T tenga un valor igual a C en el atributo Aj</a:t>
            </a:r>
          </a:p>
        </p:txBody>
      </p:sp>
      <mc:AlternateContent xmlns:mc="http://schemas.openxmlformats.org/markup-compatibility/2006" xmlns:a14="http://schemas.microsoft.com/office/drawing/2010/main">
        <mc:Choice Requires="a14">
          <p:sp>
            <p:nvSpPr>
              <p:cNvPr id="5" name="TextBox 4"/>
              <p:cNvSpPr txBox="1"/>
              <p:nvPr/>
            </p:nvSpPr>
            <p:spPr>
              <a:xfrm>
                <a:off x="4297631" y="1617457"/>
                <a:ext cx="3576172" cy="885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800" b="0" i="1" smtClean="0">
                          <a:latin typeface="Cambria Math" panose="02040503050406030204" pitchFamily="18" charset="0"/>
                        </a:rPr>
                        <m:t>𝑃</m:t>
                      </m:r>
                      <m:r>
                        <a:rPr lang="es-AR" sz="2800" b="0" i="1" smtClean="0">
                          <a:latin typeface="Cambria Math" panose="02040503050406030204" pitchFamily="18" charset="0"/>
                        </a:rPr>
                        <m:t>(</m:t>
                      </m:r>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𝐴𝑗</m:t>
                          </m:r>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𝐶</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𝑇</m:t>
                      </m:r>
                      <m:r>
                        <a:rPr lang="es-AR" sz="2800" b="0" i="1" smtClean="0">
                          <a:latin typeface="Cambria Math" panose="02040503050406030204" pitchFamily="18" charset="0"/>
                        </a:rPr>
                        <m:t>)</m:t>
                      </m:r>
                      <m:r>
                        <a:rPr lang="es-AR" sz="2800" i="1" smtClean="0">
                          <a:latin typeface="Cambria Math" panose="02040503050406030204" pitchFamily="18" charset="0"/>
                        </a:rPr>
                        <m:t>=</m:t>
                      </m:r>
                      <m:f>
                        <m:fPr>
                          <m:ctrlPr>
                            <a:rPr lang="es-AR" sz="2800" i="1" smtClean="0">
                              <a:latin typeface="Cambria Math" panose="02040503050406030204" pitchFamily="18" charset="0"/>
                            </a:rPr>
                          </m:ctrlPr>
                        </m:fPr>
                        <m:num>
                          <m:r>
                            <a:rPr lang="es-AR" sz="2800" b="0" i="1" smtClean="0">
                              <a:latin typeface="Cambria Math" panose="02040503050406030204" pitchFamily="18" charset="0"/>
                            </a:rPr>
                            <m:t>1</m:t>
                          </m:r>
                        </m:num>
                        <m:den>
                          <m:r>
                            <a:rPr lang="es-AR" sz="2800" b="0" i="1" smtClean="0">
                              <a:latin typeface="Cambria Math" panose="02040503050406030204" pitchFamily="18" charset="0"/>
                            </a:rPr>
                            <m:t>𝑉</m:t>
                          </m:r>
                          <m:r>
                            <a:rPr lang="es-AR" sz="2800" b="0" i="1" smtClean="0">
                              <a:latin typeface="Cambria Math" panose="02040503050406030204" pitchFamily="18" charset="0"/>
                            </a:rPr>
                            <m:t>(</m:t>
                          </m:r>
                          <m:r>
                            <a:rPr lang="es-AR" sz="2800" b="0" i="1" smtClean="0">
                              <a:latin typeface="Cambria Math" panose="02040503050406030204" pitchFamily="18" charset="0"/>
                            </a:rPr>
                            <m:t>𝐴𝑗</m:t>
                          </m:r>
                          <m:r>
                            <a:rPr lang="es-AR" sz="2800" b="0" i="1" smtClean="0">
                              <a:latin typeface="Cambria Math" panose="02040503050406030204" pitchFamily="18" charset="0"/>
                            </a:rPr>
                            <m:t>;</m:t>
                          </m:r>
                          <m:r>
                            <a:rPr lang="es-AR" sz="2800" b="0" i="1" smtClean="0">
                              <a:latin typeface="Cambria Math" panose="02040503050406030204" pitchFamily="18" charset="0"/>
                            </a:rPr>
                            <m:t>𝑇</m:t>
                          </m:r>
                          <m:r>
                            <a:rPr lang="es-AR" sz="2800" b="0" i="1" smtClean="0">
                              <a:latin typeface="Cambria Math" panose="02040503050406030204" pitchFamily="18" charset="0"/>
                            </a:rPr>
                            <m:t>)</m:t>
                          </m:r>
                        </m:den>
                      </m:f>
                    </m:oMath>
                  </m:oMathPara>
                </a14:m>
                <a:endParaRPr lang="es-AR"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4297631" y="1617457"/>
                <a:ext cx="3576172" cy="885884"/>
              </a:xfrm>
              <a:prstGeom prst="rect">
                <a:avLst/>
              </a:prstGeom>
              <a:blipFill rotWithShape="0">
                <a:blip r:embed="rId2"/>
                <a:stretch>
                  <a:fillRect/>
                </a:stretch>
              </a:blipFill>
            </p:spPr>
            <p:txBody>
              <a:bodyPr/>
              <a:lstStyle/>
              <a:p>
                <a:r>
                  <a:rPr lang="es-AR">
                    <a:noFill/>
                  </a:rPr>
                  <a:t> </a:t>
                </a:r>
              </a:p>
            </p:txBody>
          </p:sp>
        </mc:Fallback>
      </mc:AlternateContent>
      <p:sp>
        <p:nvSpPr>
          <p:cNvPr id="6" name="Rectangular Callout 5"/>
          <p:cNvSpPr/>
          <p:nvPr/>
        </p:nvSpPr>
        <p:spPr>
          <a:xfrm>
            <a:off x="4879009" y="2724726"/>
            <a:ext cx="3172888" cy="1847273"/>
          </a:xfrm>
          <a:prstGeom prst="wedgeRectCallout">
            <a:avLst>
              <a:gd name="adj1" fmla="val -33986"/>
              <a:gd name="adj2" fmla="val -66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400" dirty="0">
                <a:solidFill>
                  <a:schemeClr val="tx1"/>
                </a:solidFill>
              </a:rPr>
              <a:t>Se interpreta como la probabilidad de que los registros de T cumplan con  la condición de que el atributo A</a:t>
            </a:r>
            <a:r>
              <a:rPr lang="es-AR" sz="2400" baseline="-25000" dirty="0">
                <a:solidFill>
                  <a:schemeClr val="tx1"/>
                </a:solidFill>
              </a:rPr>
              <a:t>j</a:t>
            </a:r>
            <a:r>
              <a:rPr lang="es-AR" sz="2400" dirty="0">
                <a:solidFill>
                  <a:schemeClr val="tx1"/>
                </a:solidFill>
              </a:rPr>
              <a:t> = C</a:t>
            </a:r>
          </a:p>
        </p:txBody>
      </p:sp>
      <mc:AlternateContent xmlns:mc="http://schemas.openxmlformats.org/markup-compatibility/2006" xmlns:a14="http://schemas.microsoft.com/office/drawing/2010/main">
        <mc:Choice Requires="a14">
          <p:sp>
            <p:nvSpPr>
              <p:cNvPr id="7" name="TextBox 6"/>
              <p:cNvSpPr txBox="1"/>
              <p:nvPr/>
            </p:nvSpPr>
            <p:spPr>
              <a:xfrm>
                <a:off x="997527" y="3398983"/>
                <a:ext cx="2697019" cy="829458"/>
              </a:xfrm>
              <a:prstGeom prst="rect">
                <a:avLst/>
              </a:prstGeom>
              <a:noFill/>
            </p:spPr>
            <p:txBody>
              <a:bodyPr wrap="square" lIns="0" tIns="0" rIns="0" bIns="0" rtlCol="0">
                <a:spAutoFit/>
              </a:bodyPr>
              <a:lstStyle/>
              <a:p>
                <a14:m>
                  <m:oMath xmlns:m="http://schemas.openxmlformats.org/officeDocument/2006/math">
                    <m:sSub>
                      <m:sSubPr>
                        <m:ctrlPr>
                          <a:rPr lang="es-AR" sz="4500" i="1" smtClean="0">
                            <a:latin typeface="Cambria Math" panose="02040503050406030204" pitchFamily="18" charset="0"/>
                            <a:ea typeface="Cambria Math" panose="02040503050406030204" pitchFamily="18" charset="0"/>
                          </a:rPr>
                        </m:ctrlPr>
                      </m:sSubPr>
                      <m:e>
                        <m:r>
                          <a:rPr lang="es-AR" sz="4500" i="1" smtClean="0">
                            <a:latin typeface="Cambria Math" panose="02040503050406030204" pitchFamily="18" charset="0"/>
                            <a:ea typeface="Cambria Math" panose="02040503050406030204" pitchFamily="18" charset="0"/>
                          </a:rPr>
                          <m:t>𝜎</m:t>
                        </m:r>
                      </m:e>
                      <m:sub>
                        <m:sSub>
                          <m:sSubPr>
                            <m:ctrlPr>
                              <a:rPr lang="es-AR" sz="4500" i="1" smtClean="0">
                                <a:latin typeface="Cambria Math" panose="02040503050406030204" pitchFamily="18" charset="0"/>
                                <a:ea typeface="Cambria Math" panose="02040503050406030204" pitchFamily="18" charset="0"/>
                              </a:rPr>
                            </m:ctrlPr>
                          </m:sSubPr>
                          <m:e>
                            <m:r>
                              <a:rPr lang="es-AR" sz="4500" b="0" i="1" smtClean="0">
                                <a:latin typeface="Cambria Math" panose="02040503050406030204" pitchFamily="18" charset="0"/>
                                <a:ea typeface="Cambria Math" panose="02040503050406030204" pitchFamily="18" charset="0"/>
                              </a:rPr>
                              <m:t>𝐴</m:t>
                            </m:r>
                          </m:e>
                          <m:sub>
                            <m:r>
                              <a:rPr lang="es-AR" sz="4500" b="0" i="1" smtClean="0">
                                <a:latin typeface="Cambria Math" panose="02040503050406030204" pitchFamily="18" charset="0"/>
                                <a:ea typeface="Cambria Math" panose="02040503050406030204" pitchFamily="18" charset="0"/>
                              </a:rPr>
                              <m:t>𝑗</m:t>
                            </m:r>
                          </m:sub>
                        </m:sSub>
                        <m:r>
                          <a:rPr lang="es-AR" sz="4500" b="0" i="1" smtClean="0">
                            <a:latin typeface="Cambria Math" panose="02040503050406030204" pitchFamily="18" charset="0"/>
                            <a:ea typeface="Cambria Math" panose="02040503050406030204" pitchFamily="18" charset="0"/>
                          </a:rPr>
                          <m:t>=</m:t>
                        </m:r>
                        <m:r>
                          <a:rPr lang="es-AR" sz="4500" b="0" i="1" smtClean="0">
                            <a:latin typeface="Cambria Math" panose="02040503050406030204" pitchFamily="18" charset="0"/>
                            <a:ea typeface="Cambria Math" panose="02040503050406030204" pitchFamily="18" charset="0"/>
                          </a:rPr>
                          <m:t>𝐶</m:t>
                        </m:r>
                      </m:sub>
                    </m:sSub>
                  </m:oMath>
                </a14:m>
                <a:r>
                  <a:rPr lang="es-AR" sz="4500" dirty="0">
                    <a:latin typeface="Cambria Math" panose="02040503050406030204" pitchFamily="18" charset="0"/>
                    <a:ea typeface="Cambria Math" panose="02040503050406030204" pitchFamily="18" charset="0"/>
                  </a:rPr>
                  <a:t>(T)</a:t>
                </a:r>
              </a:p>
            </p:txBody>
          </p:sp>
        </mc:Choice>
        <mc:Fallback xmlns="">
          <p:sp>
            <p:nvSpPr>
              <p:cNvPr id="7" name="TextBox 6"/>
              <p:cNvSpPr txBox="1">
                <a:spLocks noRot="1" noChangeAspect="1" noMove="1" noResize="1" noEditPoints="1" noAdjustHandles="1" noChangeArrowheads="1" noChangeShapeType="1" noTextEdit="1"/>
              </p:cNvSpPr>
              <p:nvPr/>
            </p:nvSpPr>
            <p:spPr>
              <a:xfrm>
                <a:off x="997527" y="3398983"/>
                <a:ext cx="2697019" cy="829458"/>
              </a:xfrm>
              <a:prstGeom prst="rect">
                <a:avLst/>
              </a:prstGeom>
              <a:blipFill rotWithShape="0">
                <a:blip r:embed="rId3"/>
                <a:stretch>
                  <a:fillRect t="-22059" b="-24265"/>
                </a:stretch>
              </a:blipFill>
            </p:spPr>
            <p:txBody>
              <a:bodyPr/>
              <a:lstStyle/>
              <a:p>
                <a:r>
                  <a:rPr lang="es-AR">
                    <a:noFill/>
                  </a:rPr>
                  <a:t> </a:t>
                </a:r>
              </a:p>
            </p:txBody>
          </p:sp>
        </mc:Fallback>
      </mc:AlternateContent>
      <p:sp>
        <p:nvSpPr>
          <p:cNvPr id="8" name="TextBox 7"/>
          <p:cNvSpPr txBox="1"/>
          <p:nvPr/>
        </p:nvSpPr>
        <p:spPr>
          <a:xfrm>
            <a:off x="775855" y="1736435"/>
            <a:ext cx="2918691" cy="1283855"/>
          </a:xfrm>
          <a:prstGeom prst="rect">
            <a:avLst/>
          </a:prstGeom>
          <a:noFill/>
        </p:spPr>
        <p:txBody>
          <a:bodyPr wrap="square" rtlCol="0">
            <a:normAutofit/>
          </a:bodyPr>
          <a:lstStyle/>
          <a:p>
            <a:r>
              <a:rPr lang="es-AR" sz="2400" dirty="0">
                <a:latin typeface="Courier New" panose="02070309020205020404" pitchFamily="49" charset="0"/>
                <a:cs typeface="Courier New" panose="02070309020205020404" pitchFamily="49" charset="0"/>
              </a:rPr>
              <a:t>SELECT *</a:t>
            </a:r>
          </a:p>
          <a:p>
            <a:r>
              <a:rPr lang="es-AR" sz="2400" dirty="0">
                <a:latin typeface="Courier New" panose="02070309020205020404" pitchFamily="49" charset="0"/>
                <a:cs typeface="Courier New" panose="02070309020205020404" pitchFamily="49" charset="0"/>
              </a:rPr>
              <a:t>FROM </a:t>
            </a:r>
            <a:r>
              <a:rPr lang="es-AR" sz="2400" b="1" dirty="0">
                <a:latin typeface="Courier New" panose="02070309020205020404" pitchFamily="49" charset="0"/>
                <a:cs typeface="Courier New" panose="02070309020205020404" pitchFamily="49" charset="0"/>
              </a:rPr>
              <a:t>T</a:t>
            </a:r>
          </a:p>
          <a:p>
            <a:r>
              <a:rPr lang="es-AR" sz="2400" dirty="0">
                <a:latin typeface="Courier New" panose="02070309020205020404" pitchFamily="49" charset="0"/>
                <a:cs typeface="Courier New" panose="02070309020205020404" pitchFamily="49" charset="0"/>
              </a:rPr>
              <a:t>WHERE </a:t>
            </a:r>
            <a:r>
              <a:rPr lang="es-AR" sz="2400" b="1" dirty="0">
                <a:latin typeface="Courier New" panose="02070309020205020404" pitchFamily="49" charset="0"/>
                <a:cs typeface="Courier New" panose="02070309020205020404" pitchFamily="49" charset="0"/>
              </a:rPr>
              <a:t>Aj = C</a:t>
            </a:r>
          </a:p>
        </p:txBody>
      </p:sp>
      <p:sp>
        <p:nvSpPr>
          <p:cNvPr id="9" name="Rectangle 8"/>
          <p:cNvSpPr/>
          <p:nvPr/>
        </p:nvSpPr>
        <p:spPr>
          <a:xfrm>
            <a:off x="1838036" y="2503341"/>
            <a:ext cx="1413164" cy="396877"/>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2" name="Straight Arrow Connector 11"/>
          <p:cNvCxnSpPr>
            <a:stCxn id="9" idx="2"/>
          </p:cNvCxnSpPr>
          <p:nvPr/>
        </p:nvCxnSpPr>
        <p:spPr>
          <a:xfrm flipH="1">
            <a:off x="1801092" y="2900218"/>
            <a:ext cx="743526" cy="84974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1623754" y="2161310"/>
            <a:ext cx="2144681" cy="1542360"/>
          </a:xfrm>
          <a:prstGeom prst="arc">
            <a:avLst>
              <a:gd name="adj1" fmla="val 13292152"/>
              <a:gd name="adj2" fmla="val 4446197"/>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6" name="Oval 25"/>
          <p:cNvSpPr/>
          <p:nvPr/>
        </p:nvSpPr>
        <p:spPr>
          <a:xfrm>
            <a:off x="1623754" y="2161310"/>
            <a:ext cx="408246" cy="3420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30933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Igualdad</a:t>
            </a:r>
            <a:endParaRPr lang="es-AR" sz="4400" dirty="0"/>
          </a:p>
        </p:txBody>
      </p:sp>
      <p:sp>
        <p:nvSpPr>
          <p:cNvPr id="3" name="Rectangle 2"/>
          <p:cNvSpPr/>
          <p:nvPr/>
        </p:nvSpPr>
        <p:spPr>
          <a:xfrm>
            <a:off x="305414" y="2125445"/>
            <a:ext cx="8471471" cy="1727140"/>
          </a:xfrm>
          <a:prstGeom prst="rect">
            <a:avLst/>
          </a:prstGeom>
        </p:spPr>
        <p:txBody>
          <a:bodyPr wrap="square">
            <a:normAutofit/>
          </a:bodyPr>
          <a:lstStyle/>
          <a:p>
            <a:pPr>
              <a:spcBef>
                <a:spcPts val="600"/>
              </a:spcBef>
            </a:pPr>
            <a:r>
              <a:rPr lang="es-ES" sz="2400" dirty="0"/>
              <a:t>Ejemplo:</a:t>
            </a:r>
          </a:p>
          <a:p>
            <a:pPr>
              <a:spcBef>
                <a:spcPts val="600"/>
              </a:spcBef>
            </a:pPr>
            <a:r>
              <a:rPr lang="es-ES" sz="2400" dirty="0"/>
              <a:t>Cual es el factor de selectividad para la condición de que el genero sea femenino en la tabla de empleado, sabiendo que los posibles </a:t>
            </a:r>
            <a:r>
              <a:rPr lang="es-ES" sz="2400" dirty="0" err="1"/>
              <a:t>generos</a:t>
            </a:r>
            <a:r>
              <a:rPr lang="es-ES" sz="2400" dirty="0"/>
              <a:t> son masculino y femenino.</a:t>
            </a:r>
          </a:p>
        </p:txBody>
      </p:sp>
      <mc:AlternateContent xmlns:mc="http://schemas.openxmlformats.org/markup-compatibility/2006" xmlns:a14="http://schemas.microsoft.com/office/drawing/2010/main">
        <mc:Choice Requires="a14">
          <p:sp>
            <p:nvSpPr>
              <p:cNvPr id="6" name="TextBox 5"/>
              <p:cNvSpPr txBox="1"/>
              <p:nvPr/>
            </p:nvSpPr>
            <p:spPr>
              <a:xfrm>
                <a:off x="2699740" y="996963"/>
                <a:ext cx="3576172" cy="885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800" b="0" i="1" smtClean="0">
                          <a:latin typeface="Cambria Math" panose="02040503050406030204" pitchFamily="18" charset="0"/>
                        </a:rPr>
                        <m:t>𝑃</m:t>
                      </m:r>
                      <m:r>
                        <a:rPr lang="es-AR" sz="2800" b="0" i="1" smtClean="0">
                          <a:latin typeface="Cambria Math" panose="02040503050406030204" pitchFamily="18" charset="0"/>
                        </a:rPr>
                        <m:t>(</m:t>
                      </m:r>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𝐴𝑗</m:t>
                          </m:r>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𝐶</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𝑇</m:t>
                      </m:r>
                      <m:r>
                        <a:rPr lang="es-AR" sz="2800" b="0" i="1" smtClean="0">
                          <a:latin typeface="Cambria Math" panose="02040503050406030204" pitchFamily="18" charset="0"/>
                        </a:rPr>
                        <m:t>)</m:t>
                      </m:r>
                      <m:r>
                        <a:rPr lang="es-AR" sz="2800" i="1" smtClean="0">
                          <a:latin typeface="Cambria Math" panose="02040503050406030204" pitchFamily="18" charset="0"/>
                        </a:rPr>
                        <m:t>=</m:t>
                      </m:r>
                      <m:f>
                        <m:fPr>
                          <m:ctrlPr>
                            <a:rPr lang="es-AR" sz="2800" i="1" smtClean="0">
                              <a:latin typeface="Cambria Math" panose="02040503050406030204" pitchFamily="18" charset="0"/>
                            </a:rPr>
                          </m:ctrlPr>
                        </m:fPr>
                        <m:num>
                          <m:r>
                            <a:rPr lang="es-AR" sz="2800" b="0" i="1" smtClean="0">
                              <a:latin typeface="Cambria Math" panose="02040503050406030204" pitchFamily="18" charset="0"/>
                            </a:rPr>
                            <m:t>1</m:t>
                          </m:r>
                        </m:num>
                        <m:den>
                          <m:r>
                            <a:rPr lang="es-AR" sz="2800" b="0" i="1" smtClean="0">
                              <a:latin typeface="Cambria Math" panose="02040503050406030204" pitchFamily="18" charset="0"/>
                            </a:rPr>
                            <m:t>𝑉</m:t>
                          </m:r>
                          <m:r>
                            <a:rPr lang="es-AR" sz="2800" b="0" i="1" smtClean="0">
                              <a:latin typeface="Cambria Math" panose="02040503050406030204" pitchFamily="18" charset="0"/>
                            </a:rPr>
                            <m:t>(</m:t>
                          </m:r>
                          <m:r>
                            <a:rPr lang="es-AR" sz="2800" b="0" i="1" smtClean="0">
                              <a:latin typeface="Cambria Math" panose="02040503050406030204" pitchFamily="18" charset="0"/>
                            </a:rPr>
                            <m:t>𝐴𝑗</m:t>
                          </m:r>
                          <m:r>
                            <a:rPr lang="es-AR" sz="2800" b="0" i="1" smtClean="0">
                              <a:latin typeface="Cambria Math" panose="02040503050406030204" pitchFamily="18" charset="0"/>
                            </a:rPr>
                            <m:t>;</m:t>
                          </m:r>
                          <m:r>
                            <a:rPr lang="es-AR" sz="2800" b="0" i="1" smtClean="0">
                              <a:latin typeface="Cambria Math" panose="02040503050406030204" pitchFamily="18" charset="0"/>
                            </a:rPr>
                            <m:t>𝑇</m:t>
                          </m:r>
                          <m:r>
                            <a:rPr lang="es-AR" sz="2800" b="0" i="1" smtClean="0">
                              <a:latin typeface="Cambria Math" panose="02040503050406030204" pitchFamily="18" charset="0"/>
                            </a:rPr>
                            <m:t>)</m:t>
                          </m:r>
                        </m:den>
                      </m:f>
                    </m:oMath>
                  </m:oMathPara>
                </a14:m>
                <a:endParaRPr lang="es-AR"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699740" y="996963"/>
                <a:ext cx="3576172" cy="885884"/>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31371" y="4224272"/>
                <a:ext cx="7112909" cy="782330"/>
              </a:xfrm>
              <a:prstGeom prst="rect">
                <a:avLst/>
              </a:prstGeom>
              <a:noFill/>
            </p:spPr>
            <p:txBody>
              <a:bodyPr wrap="none" lIns="0" tIns="0" rIns="0" bIns="0" rtlCol="0">
                <a:spAutoFit/>
              </a:bodyPr>
              <a:lstStyle/>
              <a:p>
                <a14:m>
                  <m:oMath xmlns:m="http://schemas.openxmlformats.org/officeDocument/2006/math">
                    <m:r>
                      <a:rPr lang="es-AR" sz="3600" b="0" i="1" smtClean="0">
                        <a:latin typeface="Cambria Math" panose="02040503050406030204" pitchFamily="18" charset="0"/>
                      </a:rPr>
                      <m:t>𝑃</m:t>
                    </m:r>
                    <m:r>
                      <a:rPr lang="es-AR" sz="3600" b="0" i="1" smtClean="0">
                        <a:latin typeface="Cambria Math" panose="02040503050406030204" pitchFamily="18" charset="0"/>
                      </a:rPr>
                      <m:t>(</m:t>
                    </m:r>
                    <m:sSub>
                      <m:sSubPr>
                        <m:ctrlPr>
                          <a:rPr lang="es-AR" sz="3600" b="0" i="1" smtClean="0">
                            <a:latin typeface="Cambria Math" panose="02040503050406030204" pitchFamily="18" charset="0"/>
                            <a:ea typeface="Cambria Math" panose="02040503050406030204" pitchFamily="18" charset="0"/>
                          </a:rPr>
                        </m:ctrlPr>
                      </m:sSubPr>
                      <m:e>
                        <m:r>
                          <a:rPr lang="es-AR" sz="3600" i="1">
                            <a:latin typeface="Cambria Math" panose="02040503050406030204" pitchFamily="18" charset="0"/>
                            <a:ea typeface="Cambria Math" panose="02040503050406030204" pitchFamily="18" charset="0"/>
                          </a:rPr>
                          <m:t>𝜎</m:t>
                        </m:r>
                      </m:e>
                      <m:sub>
                        <m:r>
                          <a:rPr lang="es-AR" sz="3600" b="0" i="1" smtClean="0">
                            <a:latin typeface="Cambria Math" panose="02040503050406030204" pitchFamily="18" charset="0"/>
                            <a:ea typeface="Cambria Math" panose="02040503050406030204" pitchFamily="18" charset="0"/>
                          </a:rPr>
                          <m:t>𝐺𝑒𝑛𝑒𝑟𝑜</m:t>
                        </m:r>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𝐹</m:t>
                        </m:r>
                        <m:r>
                          <a:rPr lang="es-AR" sz="3600" b="0" i="1" smtClean="0">
                            <a:latin typeface="Cambria Math" panose="02040503050406030204" pitchFamily="18" charset="0"/>
                            <a:ea typeface="Cambria Math" panose="02040503050406030204" pitchFamily="18" charset="0"/>
                          </a:rPr>
                          <m:t>"</m:t>
                        </m:r>
                      </m:sub>
                    </m:sSub>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𝐸𝑚𝑝𝑙𝑒𝑎𝑑𝑜</m:t>
                    </m:r>
                    <m:r>
                      <a:rPr lang="es-AR" sz="3600" b="0" i="1" smtClean="0">
                        <a:latin typeface="Cambria Math" panose="02040503050406030204" pitchFamily="18" charset="0"/>
                        <a:ea typeface="Cambria Math" panose="02040503050406030204" pitchFamily="18" charset="0"/>
                      </a:rPr>
                      <m:t>)=</m:t>
                    </m:r>
                    <m:f>
                      <m:fPr>
                        <m:ctrlPr>
                          <a:rPr lang="es-AR" sz="3600" i="1" smtClean="0">
                            <a:latin typeface="Cambria Math" panose="02040503050406030204" pitchFamily="18" charset="0"/>
                            <a:ea typeface="Cambria Math" panose="02040503050406030204" pitchFamily="18" charset="0"/>
                          </a:rPr>
                        </m:ctrlPr>
                      </m:fPr>
                      <m:num>
                        <m:r>
                          <a:rPr lang="es-AR" sz="3600" b="0" i="1" smtClean="0">
                            <a:latin typeface="Cambria Math" panose="02040503050406030204" pitchFamily="18" charset="0"/>
                            <a:ea typeface="Cambria Math" panose="02040503050406030204" pitchFamily="18" charset="0"/>
                          </a:rPr>
                          <m:t>1</m:t>
                        </m:r>
                      </m:num>
                      <m:den>
                        <m:r>
                          <a:rPr lang="es-AR" sz="3600" b="0" i="1" smtClean="0">
                            <a:latin typeface="Cambria Math" panose="02040503050406030204" pitchFamily="18" charset="0"/>
                            <a:ea typeface="Cambria Math" panose="02040503050406030204" pitchFamily="18" charset="0"/>
                          </a:rPr>
                          <m:t>2</m:t>
                        </m:r>
                      </m:den>
                    </m:f>
                    <m:r>
                      <a:rPr lang="es-AR" sz="3600" i="1">
                        <a:latin typeface="Cambria Math" panose="02040503050406030204" pitchFamily="18" charset="0"/>
                        <a:ea typeface="Cambria Math" panose="02040503050406030204" pitchFamily="18" charset="0"/>
                      </a:rPr>
                      <m:t>=</m:t>
                    </m:r>
                  </m:oMath>
                </a14:m>
                <a:r>
                  <a:rPr lang="es-AR" sz="3600" dirty="0">
                    <a:latin typeface="Cambria Math" panose="02040503050406030204" pitchFamily="18" charset="0"/>
                    <a:ea typeface="Cambria Math" panose="02040503050406030204" pitchFamily="18" charset="0"/>
                  </a:rPr>
                  <a:t> 0,5</a:t>
                </a:r>
              </a:p>
            </p:txBody>
          </p:sp>
        </mc:Choice>
        <mc:Fallback xmlns="">
          <p:sp>
            <p:nvSpPr>
              <p:cNvPr id="7" name="TextBox 6"/>
              <p:cNvSpPr txBox="1">
                <a:spLocks noRot="1" noChangeAspect="1" noMove="1" noResize="1" noEditPoints="1" noAdjustHandles="1" noChangeArrowheads="1" noChangeShapeType="1" noTextEdit="1"/>
              </p:cNvSpPr>
              <p:nvPr/>
            </p:nvSpPr>
            <p:spPr>
              <a:xfrm>
                <a:off x="931371" y="4224272"/>
                <a:ext cx="7112909" cy="782330"/>
              </a:xfrm>
              <a:prstGeom prst="rect">
                <a:avLst/>
              </a:prstGeom>
              <a:blipFill rotWithShape="0">
                <a:blip r:embed="rId3"/>
                <a:stretch>
                  <a:fillRect t="-5469" r="-2913" b="-17969"/>
                </a:stretch>
              </a:blipFill>
            </p:spPr>
            <p:txBody>
              <a:bodyPr/>
              <a:lstStyle/>
              <a:p>
                <a:r>
                  <a:rPr lang="es-AR">
                    <a:noFill/>
                  </a:rPr>
                  <a:t> </a:t>
                </a:r>
              </a:p>
            </p:txBody>
          </p:sp>
        </mc:Fallback>
      </mc:AlternateContent>
    </p:spTree>
    <p:extLst>
      <p:ext uri="{BB962C8B-B14F-4D97-AF65-F5344CB8AC3E}">
        <p14:creationId xmlns:p14="http://schemas.microsoft.com/office/powerpoint/2010/main" val="150896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r>
              <a:rPr lang="es-AR" sz="4400" dirty="0">
                <a:solidFill>
                  <a:srgbClr val="572314"/>
                </a:solidFill>
                <a:latin typeface="Gill Sans MT"/>
              </a:rPr>
              <a:t>Factor de selectividad – Mayor</a:t>
            </a:r>
          </a:p>
        </p:txBody>
      </p:sp>
      <p:sp>
        <p:nvSpPr>
          <p:cNvPr id="4" name="Rectangle 3"/>
          <p:cNvSpPr/>
          <p:nvPr/>
        </p:nvSpPr>
        <p:spPr>
          <a:xfrm>
            <a:off x="253996" y="3490393"/>
            <a:ext cx="8765309" cy="1323349"/>
          </a:xfrm>
          <a:prstGeom prst="rect">
            <a:avLst/>
          </a:prstGeom>
        </p:spPr>
        <p:txBody>
          <a:bodyPr wrap="square">
            <a:normAutofit/>
          </a:bodyPr>
          <a:lstStyle/>
          <a:p>
            <a:pPr>
              <a:spcBef>
                <a:spcPts val="600"/>
              </a:spcBef>
            </a:pPr>
            <a:r>
              <a:rPr lang="es-ES" sz="2400" dirty="0"/>
              <a:t>Cuando se trata de una comparación por mayor, se debe conocer el máximo y mínimo valor de la imagen del atributo, y con ellos se debe aplicar la siguiente formula:</a:t>
            </a:r>
          </a:p>
        </p:txBody>
      </p:sp>
      <mc:AlternateContent xmlns:mc="http://schemas.openxmlformats.org/markup-compatibility/2006" xmlns:a14="http://schemas.microsoft.com/office/drawing/2010/main">
        <mc:Choice Requires="a14">
          <p:sp>
            <p:nvSpPr>
              <p:cNvPr id="5" name="TextBox 4"/>
              <p:cNvSpPr txBox="1"/>
              <p:nvPr/>
            </p:nvSpPr>
            <p:spPr>
              <a:xfrm>
                <a:off x="1520433" y="5017706"/>
                <a:ext cx="5955348"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800" b="0" i="1" smtClean="0">
                          <a:latin typeface="Cambria Math" panose="02040503050406030204" pitchFamily="18" charset="0"/>
                        </a:rPr>
                        <m:t>𝑃</m:t>
                      </m:r>
                      <m:r>
                        <a:rPr lang="es-AR" sz="2800" b="0" i="1" smtClean="0">
                          <a:latin typeface="Cambria Math" panose="02040503050406030204" pitchFamily="18" charset="0"/>
                        </a:rPr>
                        <m:t>(</m:t>
                      </m:r>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𝐴𝑗</m:t>
                          </m:r>
                          <m:r>
                            <a:rPr lang="es-AR" sz="2800" b="0" i="1" smtClean="0">
                              <a:latin typeface="Cambria Math" panose="02040503050406030204" pitchFamily="18" charset="0"/>
                              <a:ea typeface="Cambria Math" panose="02040503050406030204" pitchFamily="18" charset="0"/>
                            </a:rPr>
                            <m:t>&gt;</m:t>
                          </m:r>
                          <m:r>
                            <a:rPr lang="es-AR" sz="2800" b="0" i="1" smtClean="0">
                              <a:latin typeface="Cambria Math" panose="02040503050406030204" pitchFamily="18" charset="0"/>
                              <a:ea typeface="Cambria Math" panose="02040503050406030204" pitchFamily="18" charset="0"/>
                            </a:rPr>
                            <m:t>𝐶</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𝑇</m:t>
                      </m:r>
                      <m:r>
                        <a:rPr lang="es-AR" sz="2800" b="0" i="1" smtClean="0">
                          <a:latin typeface="Cambria Math" panose="02040503050406030204" pitchFamily="18" charset="0"/>
                        </a:rPr>
                        <m:t>)</m:t>
                      </m:r>
                      <m:r>
                        <a:rPr lang="es-AR" sz="2800" i="1" smtClean="0">
                          <a:latin typeface="Cambria Math" panose="02040503050406030204" pitchFamily="18" charset="0"/>
                        </a:rPr>
                        <m:t>=</m:t>
                      </m:r>
                      <m:f>
                        <m:fPr>
                          <m:ctrlPr>
                            <a:rPr lang="es-AR" sz="2800" i="1" smtClean="0">
                              <a:latin typeface="Cambria Math" panose="02040503050406030204" pitchFamily="18" charset="0"/>
                            </a:rPr>
                          </m:ctrlPr>
                        </m:fPr>
                        <m:num>
                          <m:func>
                            <m:funcPr>
                              <m:ctrlPr>
                                <a:rPr lang="es-AR" sz="2800" b="0" i="1" smtClean="0">
                                  <a:latin typeface="Cambria Math" panose="02040503050406030204" pitchFamily="18" charset="0"/>
                                </a:rPr>
                              </m:ctrlPr>
                            </m:funcPr>
                            <m:fName>
                              <m:r>
                                <m:rPr>
                                  <m:sty m:val="p"/>
                                </m:rPr>
                                <a:rPr lang="es-AR" sz="2800" b="0" i="0" smtClean="0">
                                  <a:latin typeface="Cambria Math" panose="02040503050406030204" pitchFamily="18" charset="0"/>
                                </a:rPr>
                                <m:t>max</m:t>
                              </m:r>
                            </m:fName>
                            <m:e>
                              <m:d>
                                <m:dPr>
                                  <m:ctrlPr>
                                    <a:rPr lang="es-AR" sz="2800" b="0" i="1" smtClean="0">
                                      <a:latin typeface="Cambria Math" panose="02040503050406030204" pitchFamily="18" charset="0"/>
                                    </a:rPr>
                                  </m:ctrlPr>
                                </m:dPr>
                                <m:e>
                                  <m:r>
                                    <a:rPr lang="es-AR" sz="2800" i="1">
                                      <a:latin typeface="Cambria Math" panose="02040503050406030204" pitchFamily="18" charset="0"/>
                                      <a:ea typeface="Cambria Math" panose="02040503050406030204" pitchFamily="18" charset="0"/>
                                    </a:rPr>
                                    <m:t>𝐴𝑗</m:t>
                                  </m:r>
                                </m:e>
                              </m:d>
                            </m:e>
                          </m:func>
                          <m:r>
                            <a:rPr lang="es-AR" sz="2800" b="0" i="1" smtClean="0">
                              <a:latin typeface="Cambria Math" panose="02040503050406030204" pitchFamily="18" charset="0"/>
                            </a:rPr>
                            <m:t>−</m:t>
                          </m:r>
                          <m:r>
                            <a:rPr lang="es-AR" sz="2800" b="0" i="1" smtClean="0">
                              <a:latin typeface="Cambria Math" panose="02040503050406030204" pitchFamily="18" charset="0"/>
                            </a:rPr>
                            <m:t>𝐶</m:t>
                          </m:r>
                        </m:num>
                        <m:den>
                          <m:func>
                            <m:funcPr>
                              <m:ctrlPr>
                                <a:rPr lang="es-AR" sz="2800" i="1">
                                  <a:latin typeface="Cambria Math" panose="02040503050406030204" pitchFamily="18" charset="0"/>
                                </a:rPr>
                              </m:ctrlPr>
                            </m:funcPr>
                            <m:fName>
                              <m:r>
                                <m:rPr>
                                  <m:sty m:val="p"/>
                                </m:rPr>
                                <a:rPr lang="es-AR" sz="2800">
                                  <a:latin typeface="Cambria Math" panose="02040503050406030204" pitchFamily="18" charset="0"/>
                                </a:rPr>
                                <m:t>max</m:t>
                              </m:r>
                            </m:fName>
                            <m:e>
                              <m:d>
                                <m:dPr>
                                  <m:ctrlPr>
                                    <a:rPr lang="es-AR" sz="2800" i="1">
                                      <a:latin typeface="Cambria Math" panose="02040503050406030204" pitchFamily="18" charset="0"/>
                                    </a:rPr>
                                  </m:ctrlPr>
                                </m:dPr>
                                <m:e>
                                  <m:r>
                                    <a:rPr lang="es-AR" sz="2800" i="1">
                                      <a:latin typeface="Cambria Math" panose="02040503050406030204" pitchFamily="18" charset="0"/>
                                      <a:ea typeface="Cambria Math" panose="02040503050406030204" pitchFamily="18" charset="0"/>
                                    </a:rPr>
                                    <m:t>𝐴𝑗</m:t>
                                  </m:r>
                                </m:e>
                              </m:d>
                            </m:e>
                          </m:func>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𝑚𝑖𝑛</m:t>
                          </m:r>
                          <m:d>
                            <m:dPr>
                              <m:ctrlPr>
                                <a:rPr lang="es-AR" sz="2800" b="0" i="1" smtClean="0">
                                  <a:latin typeface="Cambria Math" panose="02040503050406030204" pitchFamily="18" charset="0"/>
                                  <a:ea typeface="Cambria Math" panose="02040503050406030204" pitchFamily="18" charset="0"/>
                                </a:rPr>
                              </m:ctrlPr>
                            </m:dPr>
                            <m:e>
                              <m:r>
                                <a:rPr lang="es-AR" sz="2800" b="0" i="1" smtClean="0">
                                  <a:latin typeface="Cambria Math" panose="02040503050406030204" pitchFamily="18" charset="0"/>
                                </a:rPr>
                                <m:t>𝐴𝑗</m:t>
                              </m:r>
                            </m:e>
                          </m:d>
                          <m:r>
                            <a:rPr lang="es-AR" sz="2800" b="0" i="1" smtClean="0">
                              <a:latin typeface="Cambria Math" panose="02040503050406030204" pitchFamily="18" charset="0"/>
                            </a:rPr>
                            <m:t>+1</m:t>
                          </m:r>
                        </m:den>
                      </m:f>
                    </m:oMath>
                  </m:oMathPara>
                </a14:m>
                <a:endParaRPr lang="es-AR"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520433" y="5017706"/>
                <a:ext cx="5955348" cy="911724"/>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1998" y="946000"/>
                <a:ext cx="2697019" cy="829458"/>
              </a:xfrm>
              <a:prstGeom prst="rect">
                <a:avLst/>
              </a:prstGeom>
              <a:noFill/>
            </p:spPr>
            <p:txBody>
              <a:bodyPr wrap="square" lIns="0" tIns="0" rIns="0" bIns="0" rtlCol="0">
                <a:spAutoFit/>
              </a:bodyPr>
              <a:lstStyle/>
              <a:p>
                <a14:m>
                  <m:oMath xmlns:m="http://schemas.openxmlformats.org/officeDocument/2006/math">
                    <m:sSub>
                      <m:sSubPr>
                        <m:ctrlPr>
                          <a:rPr lang="es-AR" sz="4500" i="1" smtClean="0">
                            <a:latin typeface="Cambria Math" panose="02040503050406030204" pitchFamily="18" charset="0"/>
                            <a:ea typeface="Cambria Math" panose="02040503050406030204" pitchFamily="18" charset="0"/>
                          </a:rPr>
                        </m:ctrlPr>
                      </m:sSubPr>
                      <m:e>
                        <m:r>
                          <a:rPr lang="es-AR" sz="4500" i="1" smtClean="0">
                            <a:latin typeface="Cambria Math" panose="02040503050406030204" pitchFamily="18" charset="0"/>
                            <a:ea typeface="Cambria Math" panose="02040503050406030204" pitchFamily="18" charset="0"/>
                          </a:rPr>
                          <m:t>𝜎</m:t>
                        </m:r>
                      </m:e>
                      <m:sub>
                        <m:sSub>
                          <m:sSubPr>
                            <m:ctrlPr>
                              <a:rPr lang="es-AR" sz="4500" i="1" smtClean="0">
                                <a:latin typeface="Cambria Math" panose="02040503050406030204" pitchFamily="18" charset="0"/>
                                <a:ea typeface="Cambria Math" panose="02040503050406030204" pitchFamily="18" charset="0"/>
                              </a:rPr>
                            </m:ctrlPr>
                          </m:sSubPr>
                          <m:e>
                            <m:r>
                              <a:rPr lang="es-AR" sz="4500" b="0" i="1" smtClean="0">
                                <a:latin typeface="Cambria Math" panose="02040503050406030204" pitchFamily="18" charset="0"/>
                                <a:ea typeface="Cambria Math" panose="02040503050406030204" pitchFamily="18" charset="0"/>
                              </a:rPr>
                              <m:t>𝐴</m:t>
                            </m:r>
                          </m:e>
                          <m:sub>
                            <m:r>
                              <a:rPr lang="es-AR" sz="4500" b="0" i="1" smtClean="0">
                                <a:latin typeface="Cambria Math" panose="02040503050406030204" pitchFamily="18" charset="0"/>
                                <a:ea typeface="Cambria Math" panose="02040503050406030204" pitchFamily="18" charset="0"/>
                              </a:rPr>
                              <m:t>𝑗</m:t>
                            </m:r>
                          </m:sub>
                        </m:sSub>
                        <m:r>
                          <a:rPr lang="es-AR" sz="4500" b="0" i="1" smtClean="0">
                            <a:latin typeface="Cambria Math" panose="02040503050406030204" pitchFamily="18" charset="0"/>
                            <a:ea typeface="Cambria Math" panose="02040503050406030204" pitchFamily="18" charset="0"/>
                          </a:rPr>
                          <m:t>&gt;</m:t>
                        </m:r>
                        <m:r>
                          <a:rPr lang="es-AR" sz="4500" b="0" i="1" smtClean="0">
                            <a:latin typeface="Cambria Math" panose="02040503050406030204" pitchFamily="18" charset="0"/>
                            <a:ea typeface="Cambria Math" panose="02040503050406030204" pitchFamily="18" charset="0"/>
                          </a:rPr>
                          <m:t>𝐶</m:t>
                        </m:r>
                      </m:sub>
                    </m:sSub>
                  </m:oMath>
                </a14:m>
                <a:r>
                  <a:rPr lang="es-AR" sz="4500" dirty="0">
                    <a:latin typeface="Cambria Math" panose="02040503050406030204" pitchFamily="18" charset="0"/>
                    <a:ea typeface="Cambria Math" panose="02040503050406030204" pitchFamily="18" charset="0"/>
                  </a:rPr>
                  <a:t>(T)</a:t>
                </a:r>
              </a:p>
            </p:txBody>
          </p:sp>
        </mc:Choice>
        <mc:Fallback xmlns="">
          <p:sp>
            <p:nvSpPr>
              <p:cNvPr id="7" name="TextBox 6"/>
              <p:cNvSpPr txBox="1">
                <a:spLocks noRot="1" noChangeAspect="1" noMove="1" noResize="1" noEditPoints="1" noAdjustHandles="1" noChangeArrowheads="1" noChangeShapeType="1" noTextEdit="1"/>
              </p:cNvSpPr>
              <p:nvPr/>
            </p:nvSpPr>
            <p:spPr>
              <a:xfrm>
                <a:off x="4571998" y="946000"/>
                <a:ext cx="2697019" cy="829458"/>
              </a:xfrm>
              <a:prstGeom prst="rect">
                <a:avLst/>
              </a:prstGeom>
              <a:blipFill rotWithShape="0">
                <a:blip r:embed="rId3"/>
                <a:stretch>
                  <a:fillRect t="-22059" b="-24265"/>
                </a:stretch>
              </a:blipFill>
            </p:spPr>
            <p:txBody>
              <a:bodyPr/>
              <a:lstStyle/>
              <a:p>
                <a:r>
                  <a:rPr lang="es-AR">
                    <a:noFill/>
                  </a:rPr>
                  <a:t> </a:t>
                </a:r>
              </a:p>
            </p:txBody>
          </p:sp>
        </mc:Fallback>
      </mc:AlternateContent>
      <p:sp>
        <p:nvSpPr>
          <p:cNvPr id="8" name="TextBox 7"/>
          <p:cNvSpPr txBox="1"/>
          <p:nvPr/>
        </p:nvSpPr>
        <p:spPr>
          <a:xfrm>
            <a:off x="757383" y="946000"/>
            <a:ext cx="2493818" cy="1150656"/>
          </a:xfrm>
          <a:prstGeom prst="rect">
            <a:avLst/>
          </a:prstGeom>
          <a:noFill/>
        </p:spPr>
        <p:txBody>
          <a:bodyPr wrap="square" rtlCol="0">
            <a:normAutofit lnSpcReduction="10000"/>
          </a:bodyPr>
          <a:lstStyle/>
          <a:p>
            <a:r>
              <a:rPr lang="es-AR" sz="2400" dirty="0">
                <a:latin typeface="Courier New" panose="02070309020205020404" pitchFamily="49" charset="0"/>
                <a:cs typeface="Courier New" panose="02070309020205020404" pitchFamily="49" charset="0"/>
              </a:rPr>
              <a:t>SELECT *</a:t>
            </a:r>
          </a:p>
          <a:p>
            <a:r>
              <a:rPr lang="es-AR" sz="2400" dirty="0">
                <a:latin typeface="Courier New" panose="02070309020205020404" pitchFamily="49" charset="0"/>
                <a:cs typeface="Courier New" panose="02070309020205020404" pitchFamily="49" charset="0"/>
              </a:rPr>
              <a:t>FROM </a:t>
            </a:r>
            <a:r>
              <a:rPr lang="es-AR" sz="2400" b="1" dirty="0">
                <a:latin typeface="Courier New" panose="02070309020205020404" pitchFamily="49" charset="0"/>
                <a:cs typeface="Courier New" panose="02070309020205020404" pitchFamily="49" charset="0"/>
              </a:rPr>
              <a:t>T</a:t>
            </a:r>
          </a:p>
          <a:p>
            <a:r>
              <a:rPr lang="es-AR" sz="2400" dirty="0">
                <a:latin typeface="Courier New" panose="02070309020205020404" pitchFamily="49" charset="0"/>
                <a:cs typeface="Courier New" panose="02070309020205020404" pitchFamily="49" charset="0"/>
              </a:rPr>
              <a:t>WHERE </a:t>
            </a:r>
            <a:r>
              <a:rPr lang="es-AR" sz="2400" b="1" dirty="0">
                <a:latin typeface="Courier New" panose="02070309020205020404" pitchFamily="49" charset="0"/>
                <a:cs typeface="Courier New" panose="02070309020205020404" pitchFamily="49" charset="0"/>
              </a:rPr>
              <a:t>Aj &gt; C</a:t>
            </a:r>
          </a:p>
        </p:txBody>
      </p:sp>
      <p:pic>
        <p:nvPicPr>
          <p:cNvPr id="15" name="Picture 14"/>
          <p:cNvPicPr>
            <a:picLocks noChangeAspect="1"/>
          </p:cNvPicPr>
          <p:nvPr/>
        </p:nvPicPr>
        <p:blipFill rotWithShape="1">
          <a:blip r:embed="rId4"/>
          <a:srcRect l="338" t="28445" r="-338" b="52205"/>
          <a:stretch/>
        </p:blipFill>
        <p:spPr>
          <a:xfrm>
            <a:off x="536283" y="2247658"/>
            <a:ext cx="8200737" cy="1080656"/>
          </a:xfrm>
          <a:prstGeom prst="rect">
            <a:avLst/>
          </a:prstGeom>
        </p:spPr>
      </p:pic>
    </p:spTree>
    <p:extLst>
      <p:ext uri="{BB962C8B-B14F-4D97-AF65-F5344CB8AC3E}">
        <p14:creationId xmlns:p14="http://schemas.microsoft.com/office/powerpoint/2010/main" val="959456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r>
              <a:rPr lang="es-AR" sz="4400" dirty="0">
                <a:solidFill>
                  <a:srgbClr val="572314"/>
                </a:solidFill>
                <a:latin typeface="Gill Sans MT"/>
              </a:rPr>
              <a:t>Factor de selectividad – Mayor</a:t>
            </a:r>
            <a:endParaRPr lang="es-AR" sz="4400" dirty="0"/>
          </a:p>
        </p:txBody>
      </p:sp>
      <mc:AlternateContent xmlns:mc="http://schemas.openxmlformats.org/markup-compatibility/2006" xmlns:a14="http://schemas.microsoft.com/office/drawing/2010/main">
        <mc:Choice Requires="a14">
          <p:sp>
            <p:nvSpPr>
              <p:cNvPr id="5" name="TextBox 4"/>
              <p:cNvSpPr txBox="1"/>
              <p:nvPr/>
            </p:nvSpPr>
            <p:spPr>
              <a:xfrm>
                <a:off x="1594326" y="971703"/>
                <a:ext cx="5955348"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800" b="0" i="1" smtClean="0">
                          <a:latin typeface="Cambria Math" panose="02040503050406030204" pitchFamily="18" charset="0"/>
                        </a:rPr>
                        <m:t>𝑃</m:t>
                      </m:r>
                      <m:r>
                        <a:rPr lang="es-AR" sz="2800" b="0" i="1" smtClean="0">
                          <a:latin typeface="Cambria Math" panose="02040503050406030204" pitchFamily="18" charset="0"/>
                        </a:rPr>
                        <m:t>(</m:t>
                      </m:r>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𝐴𝑗</m:t>
                          </m:r>
                          <m:r>
                            <a:rPr lang="es-AR" sz="2800" b="0" i="1" smtClean="0">
                              <a:latin typeface="Cambria Math" panose="02040503050406030204" pitchFamily="18" charset="0"/>
                              <a:ea typeface="Cambria Math" panose="02040503050406030204" pitchFamily="18" charset="0"/>
                            </a:rPr>
                            <m:t>&gt;</m:t>
                          </m:r>
                          <m:r>
                            <a:rPr lang="es-AR" sz="2800" b="0" i="1" smtClean="0">
                              <a:latin typeface="Cambria Math" panose="02040503050406030204" pitchFamily="18" charset="0"/>
                              <a:ea typeface="Cambria Math" panose="02040503050406030204" pitchFamily="18" charset="0"/>
                            </a:rPr>
                            <m:t>𝐶</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𝑇</m:t>
                      </m:r>
                      <m:r>
                        <a:rPr lang="es-AR" sz="2800" b="0" i="1" smtClean="0">
                          <a:latin typeface="Cambria Math" panose="02040503050406030204" pitchFamily="18" charset="0"/>
                        </a:rPr>
                        <m:t>)</m:t>
                      </m:r>
                      <m:r>
                        <a:rPr lang="es-AR" sz="2800" i="1" smtClean="0">
                          <a:latin typeface="Cambria Math" panose="02040503050406030204" pitchFamily="18" charset="0"/>
                        </a:rPr>
                        <m:t>=</m:t>
                      </m:r>
                      <m:f>
                        <m:fPr>
                          <m:ctrlPr>
                            <a:rPr lang="es-AR" sz="2800" i="1" smtClean="0">
                              <a:latin typeface="Cambria Math" panose="02040503050406030204" pitchFamily="18" charset="0"/>
                            </a:rPr>
                          </m:ctrlPr>
                        </m:fPr>
                        <m:num>
                          <m:func>
                            <m:funcPr>
                              <m:ctrlPr>
                                <a:rPr lang="es-AR" sz="2800" b="0" i="1" smtClean="0">
                                  <a:latin typeface="Cambria Math" panose="02040503050406030204" pitchFamily="18" charset="0"/>
                                </a:rPr>
                              </m:ctrlPr>
                            </m:funcPr>
                            <m:fName>
                              <m:r>
                                <m:rPr>
                                  <m:sty m:val="p"/>
                                </m:rPr>
                                <a:rPr lang="es-AR" sz="2800" b="0" i="0" smtClean="0">
                                  <a:latin typeface="Cambria Math" panose="02040503050406030204" pitchFamily="18" charset="0"/>
                                </a:rPr>
                                <m:t>max</m:t>
                              </m:r>
                            </m:fName>
                            <m:e>
                              <m:d>
                                <m:dPr>
                                  <m:ctrlPr>
                                    <a:rPr lang="es-AR" sz="2800" b="0" i="1" smtClean="0">
                                      <a:latin typeface="Cambria Math" panose="02040503050406030204" pitchFamily="18" charset="0"/>
                                    </a:rPr>
                                  </m:ctrlPr>
                                </m:dPr>
                                <m:e>
                                  <m:r>
                                    <a:rPr lang="es-AR" sz="2800" i="1">
                                      <a:latin typeface="Cambria Math" panose="02040503050406030204" pitchFamily="18" charset="0"/>
                                      <a:ea typeface="Cambria Math" panose="02040503050406030204" pitchFamily="18" charset="0"/>
                                    </a:rPr>
                                    <m:t>𝐴𝑗</m:t>
                                  </m:r>
                                </m:e>
                              </m:d>
                            </m:e>
                          </m:func>
                          <m:r>
                            <a:rPr lang="es-AR" sz="2800" b="0" i="1" smtClean="0">
                              <a:latin typeface="Cambria Math" panose="02040503050406030204" pitchFamily="18" charset="0"/>
                            </a:rPr>
                            <m:t>−</m:t>
                          </m:r>
                          <m:r>
                            <a:rPr lang="es-AR" sz="2800" b="0" i="1" smtClean="0">
                              <a:latin typeface="Cambria Math" panose="02040503050406030204" pitchFamily="18" charset="0"/>
                            </a:rPr>
                            <m:t>𝐶</m:t>
                          </m:r>
                        </m:num>
                        <m:den>
                          <m:func>
                            <m:funcPr>
                              <m:ctrlPr>
                                <a:rPr lang="es-AR" sz="2800" i="1">
                                  <a:latin typeface="Cambria Math" panose="02040503050406030204" pitchFamily="18" charset="0"/>
                                </a:rPr>
                              </m:ctrlPr>
                            </m:funcPr>
                            <m:fName>
                              <m:r>
                                <m:rPr>
                                  <m:sty m:val="p"/>
                                </m:rPr>
                                <a:rPr lang="es-AR" sz="2800">
                                  <a:latin typeface="Cambria Math" panose="02040503050406030204" pitchFamily="18" charset="0"/>
                                </a:rPr>
                                <m:t>max</m:t>
                              </m:r>
                            </m:fName>
                            <m:e>
                              <m:d>
                                <m:dPr>
                                  <m:ctrlPr>
                                    <a:rPr lang="es-AR" sz="2800" i="1">
                                      <a:latin typeface="Cambria Math" panose="02040503050406030204" pitchFamily="18" charset="0"/>
                                    </a:rPr>
                                  </m:ctrlPr>
                                </m:dPr>
                                <m:e>
                                  <m:r>
                                    <a:rPr lang="es-AR" sz="2800" i="1">
                                      <a:latin typeface="Cambria Math" panose="02040503050406030204" pitchFamily="18" charset="0"/>
                                      <a:ea typeface="Cambria Math" panose="02040503050406030204" pitchFamily="18" charset="0"/>
                                    </a:rPr>
                                    <m:t>𝐴𝑗</m:t>
                                  </m:r>
                                </m:e>
                              </m:d>
                            </m:e>
                          </m:func>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𝑚𝑖𝑛</m:t>
                          </m:r>
                          <m:d>
                            <m:dPr>
                              <m:ctrlPr>
                                <a:rPr lang="es-AR" sz="2800" b="0" i="1" smtClean="0">
                                  <a:latin typeface="Cambria Math" panose="02040503050406030204" pitchFamily="18" charset="0"/>
                                  <a:ea typeface="Cambria Math" panose="02040503050406030204" pitchFamily="18" charset="0"/>
                                </a:rPr>
                              </m:ctrlPr>
                            </m:dPr>
                            <m:e>
                              <m:r>
                                <a:rPr lang="es-AR" sz="2800" b="0" i="1" smtClean="0">
                                  <a:latin typeface="Cambria Math" panose="02040503050406030204" pitchFamily="18" charset="0"/>
                                </a:rPr>
                                <m:t>𝐴𝑗</m:t>
                              </m:r>
                            </m:e>
                          </m:d>
                          <m:r>
                            <a:rPr lang="es-AR" sz="2800" b="0" i="1" smtClean="0">
                              <a:latin typeface="Cambria Math" panose="02040503050406030204" pitchFamily="18" charset="0"/>
                            </a:rPr>
                            <m:t>+1</m:t>
                          </m:r>
                        </m:den>
                      </m:f>
                    </m:oMath>
                  </m:oMathPara>
                </a14:m>
                <a:endParaRPr lang="es-AR"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594326" y="971703"/>
                <a:ext cx="5955348" cy="911724"/>
              </a:xfrm>
              <a:prstGeom prst="rect">
                <a:avLst/>
              </a:prstGeom>
              <a:blipFill rotWithShape="0">
                <a:blip r:embed="rId2"/>
                <a:stretch>
                  <a:fillRect/>
                </a:stretch>
              </a:blipFill>
            </p:spPr>
            <p:txBody>
              <a:bodyPr/>
              <a:lstStyle/>
              <a:p>
                <a:r>
                  <a:rPr lang="es-AR">
                    <a:noFill/>
                  </a:rPr>
                  <a:t> </a:t>
                </a:r>
              </a:p>
            </p:txBody>
          </p:sp>
        </mc:Fallback>
      </mc:AlternateContent>
      <p:sp>
        <p:nvSpPr>
          <p:cNvPr id="13" name="Rectangle 12"/>
          <p:cNvSpPr/>
          <p:nvPr/>
        </p:nvSpPr>
        <p:spPr>
          <a:xfrm>
            <a:off x="336264" y="2188753"/>
            <a:ext cx="8471471" cy="1588524"/>
          </a:xfrm>
          <a:prstGeom prst="rect">
            <a:avLst/>
          </a:prstGeom>
        </p:spPr>
        <p:txBody>
          <a:bodyPr wrap="square">
            <a:noAutofit/>
          </a:bodyPr>
          <a:lstStyle/>
          <a:p>
            <a:pPr>
              <a:spcBef>
                <a:spcPts val="600"/>
              </a:spcBef>
            </a:pPr>
            <a:r>
              <a:rPr lang="es-ES" sz="2400" dirty="0"/>
              <a:t>Ejemplo:</a:t>
            </a:r>
          </a:p>
          <a:p>
            <a:pPr>
              <a:spcBef>
                <a:spcPts val="600"/>
              </a:spcBef>
            </a:pPr>
            <a:r>
              <a:rPr lang="es-ES" sz="2400" dirty="0"/>
              <a:t>Cual es el factor de selectividad para la condición de que la edad sea mayor que 37 años, sabiendo que la imagen del atributo edad tiene un mínimo de 18 y un máximo de 65 . </a:t>
            </a:r>
          </a:p>
        </p:txBody>
      </p:sp>
      <mc:AlternateContent xmlns:mc="http://schemas.openxmlformats.org/markup-compatibility/2006" xmlns:a14="http://schemas.microsoft.com/office/drawing/2010/main">
        <mc:Choice Requires="a14">
          <p:sp>
            <p:nvSpPr>
              <p:cNvPr id="14" name="TextBox 13"/>
              <p:cNvSpPr txBox="1"/>
              <p:nvPr/>
            </p:nvSpPr>
            <p:spPr>
              <a:xfrm>
                <a:off x="766620" y="4396509"/>
                <a:ext cx="7117718" cy="618374"/>
              </a:xfrm>
              <a:prstGeom prst="rect">
                <a:avLst/>
              </a:prstGeom>
              <a:noFill/>
            </p:spPr>
            <p:txBody>
              <a:bodyPr wrap="none" lIns="0" tIns="0" rIns="0" bIns="0" rtlCol="0">
                <a:spAutoFit/>
              </a:bodyPr>
              <a:lstStyle/>
              <a:p>
                <a14:m>
                  <m:oMath xmlns:m="http://schemas.openxmlformats.org/officeDocument/2006/math">
                    <m:r>
                      <a:rPr lang="es-AR" sz="2800" b="0" i="1" smtClean="0">
                        <a:latin typeface="Cambria Math" panose="02040503050406030204" pitchFamily="18" charset="0"/>
                      </a:rPr>
                      <m:t>𝑃</m:t>
                    </m:r>
                    <m:d>
                      <m:dPr>
                        <m:ctrlPr>
                          <a:rPr lang="es-AR" sz="2800" b="0" i="1" smtClean="0">
                            <a:latin typeface="Cambria Math" panose="02040503050406030204" pitchFamily="18" charset="0"/>
                          </a:rPr>
                        </m:ctrlPr>
                      </m:dPr>
                      <m:e>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b="0" i="1" smtClean="0">
                                <a:latin typeface="Cambria Math" panose="02040503050406030204" pitchFamily="18" charset="0"/>
                                <a:ea typeface="Cambria Math" panose="02040503050406030204" pitchFamily="18" charset="0"/>
                              </a:rPr>
                              <m:t>𝐸𝑑𝑎𝑑</m:t>
                            </m:r>
                            <m:r>
                              <a:rPr lang="es-AR" sz="2800" b="0" i="1" smtClean="0">
                                <a:latin typeface="Cambria Math" panose="02040503050406030204" pitchFamily="18" charset="0"/>
                                <a:ea typeface="Cambria Math" panose="02040503050406030204" pitchFamily="18" charset="0"/>
                              </a:rPr>
                              <m:t>&gt;37</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𝐸𝑚𝑝𝑙𝑒𝑎𝑑𝑜</m:t>
                        </m:r>
                      </m:e>
                    </m:d>
                    <m:r>
                      <a:rPr lang="es-AR" sz="2800" i="1" smtClean="0">
                        <a:latin typeface="Cambria Math" panose="02040503050406030204" pitchFamily="18" charset="0"/>
                        <a:ea typeface="Cambria Math" panose="02040503050406030204" pitchFamily="18" charset="0"/>
                      </a:rPr>
                      <m:t>=</m:t>
                    </m:r>
                    <m:f>
                      <m:fPr>
                        <m:ctrlPr>
                          <a:rPr lang="es-AR" sz="2800" i="1" smtClean="0">
                            <a:latin typeface="Cambria Math" panose="02040503050406030204" pitchFamily="18" charset="0"/>
                            <a:ea typeface="Cambria Math" panose="02040503050406030204" pitchFamily="18" charset="0"/>
                          </a:rPr>
                        </m:ctrlPr>
                      </m:fPr>
                      <m:num>
                        <m:r>
                          <a:rPr lang="es-AR" sz="2800" b="0" i="1" smtClean="0">
                            <a:latin typeface="Cambria Math" panose="02040503050406030204" pitchFamily="18" charset="0"/>
                            <a:ea typeface="Cambria Math" panose="02040503050406030204" pitchFamily="18" charset="0"/>
                          </a:rPr>
                          <m:t>65−37</m:t>
                        </m:r>
                      </m:num>
                      <m:den>
                        <m:r>
                          <a:rPr lang="es-AR" sz="2800" b="0" i="1" smtClean="0">
                            <a:latin typeface="Cambria Math" panose="02040503050406030204" pitchFamily="18" charset="0"/>
                            <a:ea typeface="Cambria Math" panose="02040503050406030204" pitchFamily="18" charset="0"/>
                          </a:rPr>
                          <m:t>65−18+1</m:t>
                        </m:r>
                      </m:den>
                    </m:f>
                  </m:oMath>
                </a14:m>
                <a:r>
                  <a:rPr lang="es-AR" sz="2800" dirty="0">
                    <a:latin typeface="Cambria Math" panose="02040503050406030204" pitchFamily="18" charset="0"/>
                    <a:ea typeface="Cambria Math" panose="02040503050406030204" pitchFamily="18" charset="0"/>
                  </a:rPr>
                  <a:t> = </a:t>
                </a:r>
                <a14:m>
                  <m:oMath xmlns:m="http://schemas.openxmlformats.org/officeDocument/2006/math">
                    <m:f>
                      <m:fPr>
                        <m:ctrlPr>
                          <a:rPr lang="es-AR" sz="2800" i="1">
                            <a:latin typeface="Cambria Math" panose="02040503050406030204" pitchFamily="18" charset="0"/>
                            <a:ea typeface="Cambria Math" panose="02040503050406030204" pitchFamily="18" charset="0"/>
                          </a:rPr>
                        </m:ctrlPr>
                      </m:fPr>
                      <m:num>
                        <m:r>
                          <a:rPr lang="es-AR" sz="2800" b="0" i="1" smtClean="0">
                            <a:latin typeface="Cambria Math" panose="02040503050406030204" pitchFamily="18" charset="0"/>
                            <a:ea typeface="Cambria Math" panose="02040503050406030204" pitchFamily="18" charset="0"/>
                          </a:rPr>
                          <m:t>28</m:t>
                        </m:r>
                      </m:num>
                      <m:den>
                        <m:r>
                          <a:rPr lang="es-AR" sz="2800" b="0" i="1" smtClean="0">
                            <a:latin typeface="Cambria Math" panose="02040503050406030204" pitchFamily="18" charset="0"/>
                            <a:ea typeface="Cambria Math" panose="02040503050406030204" pitchFamily="18" charset="0"/>
                          </a:rPr>
                          <m:t>48</m:t>
                        </m:r>
                      </m:den>
                    </m:f>
                  </m:oMath>
                </a14:m>
                <a:r>
                  <a:rPr lang="es-AR" sz="2800" dirty="0">
                    <a:latin typeface="Cambria Math" panose="02040503050406030204" pitchFamily="18" charset="0"/>
                    <a:ea typeface="Cambria Math" panose="02040503050406030204" pitchFamily="18" charset="0"/>
                  </a:rPr>
                  <a:t> = 0,58</a:t>
                </a:r>
              </a:p>
            </p:txBody>
          </p:sp>
        </mc:Choice>
        <mc:Fallback xmlns="">
          <p:sp>
            <p:nvSpPr>
              <p:cNvPr id="14" name="TextBox 13"/>
              <p:cNvSpPr txBox="1">
                <a:spLocks noRot="1" noChangeAspect="1" noMove="1" noResize="1" noEditPoints="1" noAdjustHandles="1" noChangeArrowheads="1" noChangeShapeType="1" noTextEdit="1"/>
              </p:cNvSpPr>
              <p:nvPr/>
            </p:nvSpPr>
            <p:spPr>
              <a:xfrm>
                <a:off x="766620" y="4396509"/>
                <a:ext cx="7117718" cy="618374"/>
              </a:xfrm>
              <a:prstGeom prst="rect">
                <a:avLst/>
              </a:prstGeom>
              <a:blipFill rotWithShape="0">
                <a:blip r:embed="rId3"/>
                <a:stretch>
                  <a:fillRect t="-3922" r="-1971" b="-17647"/>
                </a:stretch>
              </a:blipFill>
            </p:spPr>
            <p:txBody>
              <a:bodyPr/>
              <a:lstStyle/>
              <a:p>
                <a:r>
                  <a:rPr lang="es-AR">
                    <a:noFill/>
                  </a:rPr>
                  <a:t> </a:t>
                </a:r>
              </a:p>
            </p:txBody>
          </p:sp>
        </mc:Fallback>
      </mc:AlternateContent>
    </p:spTree>
    <p:extLst>
      <p:ext uri="{BB962C8B-B14F-4D97-AF65-F5344CB8AC3E}">
        <p14:creationId xmlns:p14="http://schemas.microsoft.com/office/powerpoint/2010/main" val="315493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r>
              <a:rPr lang="es-AR" sz="4400" dirty="0">
                <a:solidFill>
                  <a:srgbClr val="572314"/>
                </a:solidFill>
                <a:latin typeface="Gill Sans MT"/>
              </a:rPr>
              <a:t>Factor de selectividad – Menor</a:t>
            </a:r>
            <a:endParaRPr lang="es-AR" sz="4400" dirty="0"/>
          </a:p>
        </p:txBody>
      </p:sp>
      <p:sp>
        <p:nvSpPr>
          <p:cNvPr id="4" name="Rectangle 3"/>
          <p:cNvSpPr/>
          <p:nvPr/>
        </p:nvSpPr>
        <p:spPr>
          <a:xfrm>
            <a:off x="290943" y="2016334"/>
            <a:ext cx="8765309" cy="1323349"/>
          </a:xfrm>
          <a:prstGeom prst="rect">
            <a:avLst/>
          </a:prstGeom>
        </p:spPr>
        <p:txBody>
          <a:bodyPr wrap="square">
            <a:normAutofit/>
          </a:bodyPr>
          <a:lstStyle/>
          <a:p>
            <a:pPr>
              <a:spcBef>
                <a:spcPts val="600"/>
              </a:spcBef>
            </a:pPr>
            <a:r>
              <a:rPr lang="es-ES" sz="2400" dirty="0"/>
              <a:t>Cuando se trata de una comparación por menor, se debe conocer el máximo y mínimo valor de la imagen del atributo, y con ellos se debe aplicar la siguiente formula:</a:t>
            </a:r>
          </a:p>
        </p:txBody>
      </p:sp>
      <mc:AlternateContent xmlns:mc="http://schemas.openxmlformats.org/markup-compatibility/2006" xmlns:a14="http://schemas.microsoft.com/office/drawing/2010/main">
        <mc:Choice Requires="a14">
          <p:sp>
            <p:nvSpPr>
              <p:cNvPr id="5" name="TextBox 4"/>
              <p:cNvSpPr txBox="1"/>
              <p:nvPr/>
            </p:nvSpPr>
            <p:spPr>
              <a:xfrm>
                <a:off x="2096654" y="3124697"/>
                <a:ext cx="5568703" cy="781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𝑃</m:t>
                      </m:r>
                      <m:r>
                        <a:rPr lang="es-AR" sz="2400" b="0" i="1" smtClean="0">
                          <a:latin typeface="Cambria Math" panose="02040503050406030204" pitchFamily="18" charset="0"/>
                        </a:rPr>
                        <m:t>(</m:t>
                      </m:r>
                      <m:sSub>
                        <m:sSubPr>
                          <m:ctrlPr>
                            <a:rPr lang="es-AR" sz="2400" b="0" i="1" smtClean="0">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𝜎</m:t>
                          </m:r>
                        </m:e>
                        <m:sub>
                          <m:r>
                            <a:rPr lang="es-AR" sz="2400" i="1">
                              <a:latin typeface="Cambria Math" panose="02040503050406030204" pitchFamily="18" charset="0"/>
                              <a:ea typeface="Cambria Math" panose="02040503050406030204" pitchFamily="18" charset="0"/>
                            </a:rPr>
                            <m:t>𝐴𝑗</m:t>
                          </m:r>
                          <m:r>
                            <a:rPr lang="es-AR" sz="2400" b="0" i="1" smtClean="0">
                              <a:latin typeface="Cambria Math" panose="02040503050406030204" pitchFamily="18" charset="0"/>
                              <a:ea typeface="Cambria Math" panose="02040503050406030204" pitchFamily="18" charset="0"/>
                            </a:rPr>
                            <m:t>&lt;</m:t>
                          </m:r>
                          <m:r>
                            <a:rPr lang="es-AR" sz="2400" b="0" i="1" smtClean="0">
                              <a:latin typeface="Cambria Math" panose="02040503050406030204" pitchFamily="18" charset="0"/>
                              <a:ea typeface="Cambria Math" panose="02040503050406030204" pitchFamily="18" charset="0"/>
                            </a:rPr>
                            <m:t>𝐶</m:t>
                          </m:r>
                        </m:sub>
                      </m:sSub>
                      <m:r>
                        <a:rPr lang="es-AR" sz="2400" b="0" i="1" smtClean="0">
                          <a:latin typeface="Cambria Math" panose="02040503050406030204" pitchFamily="18" charset="0"/>
                          <a:ea typeface="Cambria Math" panose="02040503050406030204" pitchFamily="18" charset="0"/>
                        </a:rPr>
                        <m:t>;</m:t>
                      </m:r>
                      <m:r>
                        <a:rPr lang="es-AR" sz="2400" b="0" i="1" smtClean="0">
                          <a:latin typeface="Cambria Math" panose="02040503050406030204" pitchFamily="18" charset="0"/>
                          <a:ea typeface="Cambria Math" panose="02040503050406030204" pitchFamily="18" charset="0"/>
                        </a:rPr>
                        <m:t>𝑇</m:t>
                      </m:r>
                      <m:r>
                        <a:rPr lang="es-AR" sz="2400" b="0" i="1" smtClean="0">
                          <a:latin typeface="Cambria Math" panose="02040503050406030204" pitchFamily="18" charset="0"/>
                        </a:rPr>
                        <m:t>)</m:t>
                      </m:r>
                      <m:r>
                        <a:rPr lang="es-AR" sz="2400" i="1" smtClean="0">
                          <a:latin typeface="Cambria Math" panose="02040503050406030204" pitchFamily="18" charset="0"/>
                        </a:rPr>
                        <m:t>=</m:t>
                      </m:r>
                      <m:f>
                        <m:fPr>
                          <m:ctrlPr>
                            <a:rPr lang="es-AR" sz="2400" i="1" smtClean="0">
                              <a:latin typeface="Cambria Math" panose="02040503050406030204" pitchFamily="18" charset="0"/>
                            </a:rPr>
                          </m:ctrlPr>
                        </m:fPr>
                        <m:num>
                          <m:r>
                            <a:rPr lang="es-AR" sz="2400" b="0" i="1" smtClean="0">
                              <a:latin typeface="Cambria Math" panose="02040503050406030204" pitchFamily="18" charset="0"/>
                            </a:rPr>
                            <m:t>𝐶</m:t>
                          </m:r>
                          <m:r>
                            <a:rPr lang="es-AR" sz="2400" b="0" i="1" smtClean="0">
                              <a:latin typeface="Cambria Math" panose="02040503050406030204" pitchFamily="18" charset="0"/>
                            </a:rPr>
                            <m:t>−</m:t>
                          </m:r>
                          <m:r>
                            <a:rPr lang="es-AR" sz="2400" i="1">
                              <a:latin typeface="Cambria Math" panose="02040503050406030204" pitchFamily="18" charset="0"/>
                              <a:ea typeface="Cambria Math" panose="02040503050406030204" pitchFamily="18" charset="0"/>
                            </a:rPr>
                            <m:t>𝑚𝑖𝑛</m:t>
                          </m:r>
                          <m:d>
                            <m:dPr>
                              <m:ctrlPr>
                                <a:rPr lang="es-AR" sz="2400" i="1">
                                  <a:latin typeface="Cambria Math" panose="02040503050406030204" pitchFamily="18" charset="0"/>
                                  <a:ea typeface="Cambria Math" panose="02040503050406030204" pitchFamily="18" charset="0"/>
                                </a:rPr>
                              </m:ctrlPr>
                            </m:dPr>
                            <m:e>
                              <m:r>
                                <a:rPr lang="es-AR" sz="2400" i="1">
                                  <a:latin typeface="Cambria Math" panose="02040503050406030204" pitchFamily="18" charset="0"/>
                                </a:rPr>
                                <m:t>𝐴𝑗</m:t>
                              </m:r>
                            </m:e>
                          </m:d>
                        </m:num>
                        <m:den>
                          <m:func>
                            <m:funcPr>
                              <m:ctrlPr>
                                <a:rPr lang="es-AR" sz="2400" i="1">
                                  <a:latin typeface="Cambria Math" panose="02040503050406030204" pitchFamily="18" charset="0"/>
                                </a:rPr>
                              </m:ctrlPr>
                            </m:funcPr>
                            <m:fName>
                              <m:r>
                                <m:rPr>
                                  <m:sty m:val="p"/>
                                </m:rPr>
                                <a:rPr lang="es-AR" sz="2400">
                                  <a:latin typeface="Cambria Math" panose="02040503050406030204" pitchFamily="18" charset="0"/>
                                </a:rPr>
                                <m:t>max</m:t>
                              </m:r>
                            </m:fName>
                            <m:e>
                              <m:d>
                                <m:dPr>
                                  <m:ctrlPr>
                                    <a:rPr lang="es-AR" sz="2400" i="1">
                                      <a:latin typeface="Cambria Math" panose="02040503050406030204" pitchFamily="18" charset="0"/>
                                    </a:rPr>
                                  </m:ctrlPr>
                                </m:dPr>
                                <m:e>
                                  <m:r>
                                    <a:rPr lang="es-AR" sz="2400" i="1">
                                      <a:latin typeface="Cambria Math" panose="02040503050406030204" pitchFamily="18" charset="0"/>
                                      <a:ea typeface="Cambria Math" panose="02040503050406030204" pitchFamily="18" charset="0"/>
                                    </a:rPr>
                                    <m:t>𝐴𝑗</m:t>
                                  </m:r>
                                </m:e>
                              </m:d>
                            </m:e>
                          </m:func>
                          <m:r>
                            <a:rPr lang="es-AR" sz="2400" b="0" i="1" smtClean="0">
                              <a:latin typeface="Cambria Math" panose="02040503050406030204" pitchFamily="18" charset="0"/>
                              <a:ea typeface="Cambria Math" panose="02040503050406030204" pitchFamily="18" charset="0"/>
                            </a:rPr>
                            <m:t>−</m:t>
                          </m:r>
                          <m:r>
                            <a:rPr lang="es-AR" sz="2400" b="0" i="1" smtClean="0">
                              <a:latin typeface="Cambria Math" panose="02040503050406030204" pitchFamily="18" charset="0"/>
                              <a:ea typeface="Cambria Math" panose="02040503050406030204" pitchFamily="18" charset="0"/>
                            </a:rPr>
                            <m:t>𝑚𝑖𝑛</m:t>
                          </m:r>
                          <m:d>
                            <m:dPr>
                              <m:ctrlPr>
                                <a:rPr lang="es-AR" sz="2400" b="0" i="1" smtClean="0">
                                  <a:latin typeface="Cambria Math" panose="02040503050406030204" pitchFamily="18" charset="0"/>
                                  <a:ea typeface="Cambria Math" panose="02040503050406030204" pitchFamily="18" charset="0"/>
                                </a:rPr>
                              </m:ctrlPr>
                            </m:dPr>
                            <m:e>
                              <m:r>
                                <a:rPr lang="es-AR" sz="2400" b="0" i="1" smtClean="0">
                                  <a:latin typeface="Cambria Math" panose="02040503050406030204" pitchFamily="18" charset="0"/>
                                </a:rPr>
                                <m:t>𝐴𝑗</m:t>
                              </m:r>
                            </m:e>
                          </m:d>
                          <m:r>
                            <a:rPr lang="es-AR" sz="2400" b="0" i="1" smtClean="0">
                              <a:latin typeface="Cambria Math" panose="02040503050406030204" pitchFamily="18" charset="0"/>
                            </a:rPr>
                            <m:t>+1</m:t>
                          </m:r>
                        </m:den>
                      </m:f>
                    </m:oMath>
                  </m:oMathPara>
                </a14:m>
                <a:endParaRPr lang="es-AR"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096654" y="3124697"/>
                <a:ext cx="5568703" cy="781561"/>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71998" y="946000"/>
                <a:ext cx="2697019" cy="829458"/>
              </a:xfrm>
              <a:prstGeom prst="rect">
                <a:avLst/>
              </a:prstGeom>
              <a:noFill/>
            </p:spPr>
            <p:txBody>
              <a:bodyPr wrap="square" lIns="0" tIns="0" rIns="0" bIns="0" rtlCol="0">
                <a:spAutoFit/>
              </a:bodyPr>
              <a:lstStyle/>
              <a:p>
                <a14:m>
                  <m:oMath xmlns:m="http://schemas.openxmlformats.org/officeDocument/2006/math">
                    <m:sSub>
                      <m:sSubPr>
                        <m:ctrlPr>
                          <a:rPr lang="es-AR" sz="4500" i="1" smtClean="0">
                            <a:latin typeface="Cambria Math" panose="02040503050406030204" pitchFamily="18" charset="0"/>
                            <a:ea typeface="Cambria Math" panose="02040503050406030204" pitchFamily="18" charset="0"/>
                          </a:rPr>
                        </m:ctrlPr>
                      </m:sSubPr>
                      <m:e>
                        <m:r>
                          <a:rPr lang="es-AR" sz="4500" i="1" smtClean="0">
                            <a:latin typeface="Cambria Math" panose="02040503050406030204" pitchFamily="18" charset="0"/>
                            <a:ea typeface="Cambria Math" panose="02040503050406030204" pitchFamily="18" charset="0"/>
                          </a:rPr>
                          <m:t>𝜎</m:t>
                        </m:r>
                      </m:e>
                      <m:sub>
                        <m:sSub>
                          <m:sSubPr>
                            <m:ctrlPr>
                              <a:rPr lang="es-AR" sz="4500" i="1" smtClean="0">
                                <a:latin typeface="Cambria Math" panose="02040503050406030204" pitchFamily="18" charset="0"/>
                                <a:ea typeface="Cambria Math" panose="02040503050406030204" pitchFamily="18" charset="0"/>
                              </a:rPr>
                            </m:ctrlPr>
                          </m:sSubPr>
                          <m:e>
                            <m:r>
                              <a:rPr lang="es-AR" sz="4500" b="0" i="1" smtClean="0">
                                <a:latin typeface="Cambria Math" panose="02040503050406030204" pitchFamily="18" charset="0"/>
                                <a:ea typeface="Cambria Math" panose="02040503050406030204" pitchFamily="18" charset="0"/>
                              </a:rPr>
                              <m:t>𝐴</m:t>
                            </m:r>
                          </m:e>
                          <m:sub>
                            <m:r>
                              <a:rPr lang="es-AR" sz="4500" b="0" i="1" smtClean="0">
                                <a:latin typeface="Cambria Math" panose="02040503050406030204" pitchFamily="18" charset="0"/>
                                <a:ea typeface="Cambria Math" panose="02040503050406030204" pitchFamily="18" charset="0"/>
                              </a:rPr>
                              <m:t>𝑗</m:t>
                            </m:r>
                          </m:sub>
                        </m:sSub>
                        <m:r>
                          <a:rPr lang="es-AR" sz="4500" b="0" i="1" smtClean="0">
                            <a:latin typeface="Cambria Math" panose="02040503050406030204" pitchFamily="18" charset="0"/>
                            <a:ea typeface="Cambria Math" panose="02040503050406030204" pitchFamily="18" charset="0"/>
                          </a:rPr>
                          <m:t>&lt;</m:t>
                        </m:r>
                        <m:r>
                          <a:rPr lang="es-AR" sz="4500" b="0" i="1" smtClean="0">
                            <a:latin typeface="Cambria Math" panose="02040503050406030204" pitchFamily="18" charset="0"/>
                            <a:ea typeface="Cambria Math" panose="02040503050406030204" pitchFamily="18" charset="0"/>
                          </a:rPr>
                          <m:t>𝐶</m:t>
                        </m:r>
                      </m:sub>
                    </m:sSub>
                  </m:oMath>
                </a14:m>
                <a:r>
                  <a:rPr lang="es-AR" sz="4500" dirty="0">
                    <a:latin typeface="Cambria Math" panose="02040503050406030204" pitchFamily="18" charset="0"/>
                    <a:ea typeface="Cambria Math" panose="02040503050406030204" pitchFamily="18" charset="0"/>
                  </a:rPr>
                  <a:t>(T)</a:t>
                </a:r>
              </a:p>
            </p:txBody>
          </p:sp>
        </mc:Choice>
        <mc:Fallback xmlns="">
          <p:sp>
            <p:nvSpPr>
              <p:cNvPr id="7" name="TextBox 6"/>
              <p:cNvSpPr txBox="1">
                <a:spLocks noRot="1" noChangeAspect="1" noMove="1" noResize="1" noEditPoints="1" noAdjustHandles="1" noChangeArrowheads="1" noChangeShapeType="1" noTextEdit="1"/>
              </p:cNvSpPr>
              <p:nvPr/>
            </p:nvSpPr>
            <p:spPr>
              <a:xfrm>
                <a:off x="4571998" y="946000"/>
                <a:ext cx="2697019" cy="829458"/>
              </a:xfrm>
              <a:prstGeom prst="rect">
                <a:avLst/>
              </a:prstGeom>
              <a:blipFill rotWithShape="0">
                <a:blip r:embed="rId3"/>
                <a:stretch>
                  <a:fillRect t="-22059" b="-24265"/>
                </a:stretch>
              </a:blipFill>
            </p:spPr>
            <p:txBody>
              <a:bodyPr/>
              <a:lstStyle/>
              <a:p>
                <a:r>
                  <a:rPr lang="es-AR">
                    <a:noFill/>
                  </a:rPr>
                  <a:t> </a:t>
                </a:r>
              </a:p>
            </p:txBody>
          </p:sp>
        </mc:Fallback>
      </mc:AlternateContent>
      <p:sp>
        <p:nvSpPr>
          <p:cNvPr id="8" name="TextBox 7"/>
          <p:cNvSpPr txBox="1"/>
          <p:nvPr/>
        </p:nvSpPr>
        <p:spPr>
          <a:xfrm>
            <a:off x="757383" y="946000"/>
            <a:ext cx="2493818" cy="1150656"/>
          </a:xfrm>
          <a:prstGeom prst="rect">
            <a:avLst/>
          </a:prstGeom>
          <a:noFill/>
        </p:spPr>
        <p:txBody>
          <a:bodyPr wrap="square" rtlCol="0">
            <a:normAutofit lnSpcReduction="10000"/>
          </a:bodyPr>
          <a:lstStyle/>
          <a:p>
            <a:r>
              <a:rPr lang="es-AR" sz="2400" dirty="0">
                <a:latin typeface="Courier New" panose="02070309020205020404" pitchFamily="49" charset="0"/>
                <a:cs typeface="Courier New" panose="02070309020205020404" pitchFamily="49" charset="0"/>
              </a:rPr>
              <a:t>SELECT *</a:t>
            </a:r>
          </a:p>
          <a:p>
            <a:r>
              <a:rPr lang="es-AR" sz="2400" dirty="0">
                <a:latin typeface="Courier New" panose="02070309020205020404" pitchFamily="49" charset="0"/>
                <a:cs typeface="Courier New" panose="02070309020205020404" pitchFamily="49" charset="0"/>
              </a:rPr>
              <a:t>FROM </a:t>
            </a:r>
            <a:r>
              <a:rPr lang="es-AR" sz="2400" b="1" dirty="0">
                <a:latin typeface="Courier New" panose="02070309020205020404" pitchFamily="49" charset="0"/>
                <a:cs typeface="Courier New" panose="02070309020205020404" pitchFamily="49" charset="0"/>
              </a:rPr>
              <a:t>T</a:t>
            </a:r>
          </a:p>
          <a:p>
            <a:r>
              <a:rPr lang="es-AR" sz="2400" dirty="0">
                <a:latin typeface="Courier New" panose="02070309020205020404" pitchFamily="49" charset="0"/>
                <a:cs typeface="Courier New" panose="02070309020205020404" pitchFamily="49" charset="0"/>
              </a:rPr>
              <a:t>WHERE </a:t>
            </a:r>
            <a:r>
              <a:rPr lang="es-AR" sz="2400" b="1" dirty="0">
                <a:latin typeface="Courier New" panose="02070309020205020404" pitchFamily="49" charset="0"/>
                <a:cs typeface="Courier New" panose="02070309020205020404" pitchFamily="49" charset="0"/>
              </a:rPr>
              <a:t>Aj &lt; C</a:t>
            </a:r>
          </a:p>
        </p:txBody>
      </p:sp>
      <p:sp>
        <p:nvSpPr>
          <p:cNvPr id="13" name="Rectangle 12"/>
          <p:cNvSpPr/>
          <p:nvPr/>
        </p:nvSpPr>
        <p:spPr>
          <a:xfrm>
            <a:off x="290943" y="3540327"/>
            <a:ext cx="8471471" cy="1918364"/>
          </a:xfrm>
          <a:prstGeom prst="rect">
            <a:avLst/>
          </a:prstGeom>
        </p:spPr>
        <p:txBody>
          <a:bodyPr wrap="square">
            <a:noAutofit/>
          </a:bodyPr>
          <a:lstStyle/>
          <a:p>
            <a:pPr>
              <a:spcBef>
                <a:spcPts val="600"/>
              </a:spcBef>
            </a:pPr>
            <a:r>
              <a:rPr lang="es-ES" sz="2400" dirty="0"/>
              <a:t>Ejemplo:</a:t>
            </a:r>
          </a:p>
          <a:p>
            <a:pPr>
              <a:spcBef>
                <a:spcPts val="600"/>
              </a:spcBef>
            </a:pPr>
            <a:r>
              <a:rPr lang="es-ES" sz="2400" dirty="0"/>
              <a:t>Cual es el factor de selectividad de la tabla ventas para la condición de que el importe de la venta se menor que $100, sabiendo que la imagen del atributo importe tiene un mínimo de $5 y un máximo de $250. </a:t>
            </a:r>
          </a:p>
        </p:txBody>
      </p:sp>
      <mc:AlternateContent xmlns:mc="http://schemas.openxmlformats.org/markup-compatibility/2006" xmlns:a14="http://schemas.microsoft.com/office/drawing/2010/main">
        <mc:Choice Requires="a14">
          <p:sp>
            <p:nvSpPr>
              <p:cNvPr id="14" name="TextBox 13"/>
              <p:cNvSpPr txBox="1"/>
              <p:nvPr/>
            </p:nvSpPr>
            <p:spPr>
              <a:xfrm>
                <a:off x="757383" y="5671127"/>
                <a:ext cx="7270004" cy="618118"/>
              </a:xfrm>
              <a:prstGeom prst="rect">
                <a:avLst/>
              </a:prstGeom>
              <a:noFill/>
            </p:spPr>
            <p:txBody>
              <a:bodyPr wrap="none" lIns="0" tIns="0" rIns="0" bIns="0" rtlCol="0">
                <a:spAutoFit/>
              </a:bodyPr>
              <a:lstStyle/>
              <a:p>
                <a14:m>
                  <m:oMath xmlns:m="http://schemas.openxmlformats.org/officeDocument/2006/math">
                    <m:r>
                      <a:rPr lang="es-AR" sz="2800" b="0" i="1" smtClean="0">
                        <a:latin typeface="Cambria Math" panose="02040503050406030204" pitchFamily="18" charset="0"/>
                      </a:rPr>
                      <m:t>𝑃</m:t>
                    </m:r>
                    <m:d>
                      <m:dPr>
                        <m:ctrlPr>
                          <a:rPr lang="es-AR" sz="2800" b="0" i="1" smtClean="0">
                            <a:latin typeface="Cambria Math" panose="02040503050406030204" pitchFamily="18" charset="0"/>
                          </a:rPr>
                        </m:ctrlPr>
                      </m:dPr>
                      <m:e>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b="0" i="1" smtClean="0">
                                <a:latin typeface="Cambria Math" panose="02040503050406030204" pitchFamily="18" charset="0"/>
                                <a:ea typeface="Cambria Math" panose="02040503050406030204" pitchFamily="18" charset="0"/>
                              </a:rPr>
                              <m:t>𝐸𝑑𝑎𝑑</m:t>
                            </m:r>
                            <m:r>
                              <a:rPr lang="es-AR" sz="2800" b="0" i="1" smtClean="0">
                                <a:latin typeface="Cambria Math" panose="02040503050406030204" pitchFamily="18" charset="0"/>
                                <a:ea typeface="Cambria Math" panose="02040503050406030204" pitchFamily="18" charset="0"/>
                              </a:rPr>
                              <m:t>&gt;37</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𝐸𝑚𝑝𝑙𝑒𝑎𝑑𝑜</m:t>
                        </m:r>
                      </m:e>
                    </m:d>
                    <m:r>
                      <a:rPr lang="es-AR" sz="2800" i="1" smtClean="0">
                        <a:latin typeface="Cambria Math" panose="02040503050406030204" pitchFamily="18" charset="0"/>
                        <a:ea typeface="Cambria Math" panose="02040503050406030204" pitchFamily="18" charset="0"/>
                      </a:rPr>
                      <m:t>=</m:t>
                    </m:r>
                    <m:f>
                      <m:fPr>
                        <m:ctrlPr>
                          <a:rPr lang="es-AR" sz="2800" i="1" smtClean="0">
                            <a:latin typeface="Cambria Math" panose="02040503050406030204" pitchFamily="18" charset="0"/>
                            <a:ea typeface="Cambria Math" panose="02040503050406030204" pitchFamily="18" charset="0"/>
                          </a:rPr>
                        </m:ctrlPr>
                      </m:fPr>
                      <m:num>
                        <m:r>
                          <a:rPr lang="es-AR" sz="2800" b="0" i="1" smtClean="0">
                            <a:latin typeface="Cambria Math" panose="02040503050406030204" pitchFamily="18" charset="0"/>
                            <a:ea typeface="Cambria Math" panose="02040503050406030204" pitchFamily="18" charset="0"/>
                          </a:rPr>
                          <m:t>100−5</m:t>
                        </m:r>
                      </m:num>
                      <m:den>
                        <m:r>
                          <a:rPr lang="es-AR" sz="2800" b="0" i="1" smtClean="0">
                            <a:latin typeface="Cambria Math" panose="02040503050406030204" pitchFamily="18" charset="0"/>
                            <a:ea typeface="Cambria Math" panose="02040503050406030204" pitchFamily="18" charset="0"/>
                          </a:rPr>
                          <m:t>250−5+1</m:t>
                        </m:r>
                      </m:den>
                    </m:f>
                  </m:oMath>
                </a14:m>
                <a:r>
                  <a:rPr lang="es-AR" sz="2800" dirty="0">
                    <a:latin typeface="Cambria Math" panose="02040503050406030204" pitchFamily="18" charset="0"/>
                    <a:ea typeface="Cambria Math" panose="02040503050406030204" pitchFamily="18" charset="0"/>
                  </a:rPr>
                  <a:t> = </a:t>
                </a:r>
                <a14:m>
                  <m:oMath xmlns:m="http://schemas.openxmlformats.org/officeDocument/2006/math">
                    <m:f>
                      <m:fPr>
                        <m:ctrlPr>
                          <a:rPr lang="es-AR" sz="2800" i="1">
                            <a:latin typeface="Cambria Math" panose="02040503050406030204" pitchFamily="18" charset="0"/>
                            <a:ea typeface="Cambria Math" panose="02040503050406030204" pitchFamily="18" charset="0"/>
                          </a:rPr>
                        </m:ctrlPr>
                      </m:fPr>
                      <m:num>
                        <m:r>
                          <a:rPr lang="es-AR" sz="2800" b="0" i="1" smtClean="0">
                            <a:latin typeface="Cambria Math" panose="02040503050406030204" pitchFamily="18" charset="0"/>
                            <a:ea typeface="Cambria Math" panose="02040503050406030204" pitchFamily="18" charset="0"/>
                          </a:rPr>
                          <m:t>95</m:t>
                        </m:r>
                      </m:num>
                      <m:den>
                        <m:r>
                          <a:rPr lang="es-AR" sz="2800" b="0" i="1" smtClean="0">
                            <a:latin typeface="Cambria Math" panose="02040503050406030204" pitchFamily="18" charset="0"/>
                            <a:ea typeface="Cambria Math" panose="02040503050406030204" pitchFamily="18" charset="0"/>
                          </a:rPr>
                          <m:t>246</m:t>
                        </m:r>
                      </m:den>
                    </m:f>
                  </m:oMath>
                </a14:m>
                <a:r>
                  <a:rPr lang="es-AR" sz="2800" dirty="0">
                    <a:latin typeface="Cambria Math" panose="02040503050406030204" pitchFamily="18" charset="0"/>
                    <a:ea typeface="Cambria Math" panose="02040503050406030204" pitchFamily="18" charset="0"/>
                  </a:rPr>
                  <a:t> = 0,38</a:t>
                </a:r>
              </a:p>
            </p:txBody>
          </p:sp>
        </mc:Choice>
        <mc:Fallback xmlns="">
          <p:sp>
            <p:nvSpPr>
              <p:cNvPr id="14" name="TextBox 13"/>
              <p:cNvSpPr txBox="1">
                <a:spLocks noRot="1" noChangeAspect="1" noMove="1" noResize="1" noEditPoints="1" noAdjustHandles="1" noChangeArrowheads="1" noChangeShapeType="1" noTextEdit="1"/>
              </p:cNvSpPr>
              <p:nvPr/>
            </p:nvSpPr>
            <p:spPr>
              <a:xfrm>
                <a:off x="757383" y="5671127"/>
                <a:ext cx="7270004" cy="618118"/>
              </a:xfrm>
              <a:prstGeom prst="rect">
                <a:avLst/>
              </a:prstGeom>
              <a:blipFill rotWithShape="0">
                <a:blip r:embed="rId4"/>
                <a:stretch>
                  <a:fillRect t="-3922" r="-1928" b="-17647"/>
                </a:stretch>
              </a:blipFill>
            </p:spPr>
            <p:txBody>
              <a:bodyPr/>
              <a:lstStyle/>
              <a:p>
                <a:r>
                  <a:rPr lang="es-AR">
                    <a:noFill/>
                  </a:rPr>
                  <a:t> </a:t>
                </a:r>
              </a:p>
            </p:txBody>
          </p:sp>
        </mc:Fallback>
      </mc:AlternateContent>
    </p:spTree>
    <p:extLst>
      <p:ext uri="{BB962C8B-B14F-4D97-AF65-F5344CB8AC3E}">
        <p14:creationId xmlns:p14="http://schemas.microsoft.com/office/powerpoint/2010/main" val="1539330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0" y="0"/>
            <a:ext cx="9143999" cy="742384"/>
          </a:xfrm>
          <a:prstGeom prst="rect">
            <a:avLst/>
          </a:prstGeom>
          <a:noFill/>
          <a:ln>
            <a:noFill/>
          </a:ln>
        </p:spPr>
        <p:txBody>
          <a:bodyPr lIns="90000" tIns="45000" rIns="90000" bIns="45000" anchor="ctr"/>
          <a:lstStyle/>
          <a:p>
            <a:pPr algn="ctr"/>
            <a:r>
              <a:rPr lang="es-ES" sz="4400" dirty="0">
                <a:solidFill>
                  <a:srgbClr val="572314"/>
                </a:solidFill>
                <a:latin typeface="Gill Sans MT"/>
              </a:rPr>
              <a:t>Pasos para procesar una consulta</a:t>
            </a:r>
            <a:endParaRPr lang="en-US" sz="4400" dirty="0">
              <a:solidFill>
                <a:srgbClr val="572314"/>
              </a:solidFill>
              <a:latin typeface="Gill Sans MT"/>
            </a:endParaRPr>
          </a:p>
        </p:txBody>
      </p:sp>
      <p:pic>
        <p:nvPicPr>
          <p:cNvPr id="5" name="Picture 4"/>
          <p:cNvPicPr>
            <a:picLocks noChangeAspect="1"/>
          </p:cNvPicPr>
          <p:nvPr/>
        </p:nvPicPr>
        <p:blipFill>
          <a:blip r:embed="rId2"/>
          <a:stretch>
            <a:fillRect/>
          </a:stretch>
        </p:blipFill>
        <p:spPr>
          <a:xfrm>
            <a:off x="0" y="974461"/>
            <a:ext cx="9144000" cy="49634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And</a:t>
            </a:r>
            <a:endParaRPr lang="es-AR" sz="4400" dirty="0"/>
          </a:p>
        </p:txBody>
      </p:sp>
      <p:sp>
        <p:nvSpPr>
          <p:cNvPr id="5" name="Rectangle 4"/>
          <p:cNvSpPr/>
          <p:nvPr/>
        </p:nvSpPr>
        <p:spPr>
          <a:xfrm>
            <a:off x="378691" y="762230"/>
            <a:ext cx="8765309" cy="928025"/>
          </a:xfrm>
          <a:prstGeom prst="rect">
            <a:avLst/>
          </a:prstGeom>
        </p:spPr>
        <p:txBody>
          <a:bodyPr wrap="square">
            <a:normAutofit/>
          </a:bodyPr>
          <a:lstStyle/>
          <a:p>
            <a:pPr>
              <a:spcBef>
                <a:spcPts val="600"/>
              </a:spcBef>
            </a:pPr>
            <a:r>
              <a:rPr lang="es-ES" sz="2400" dirty="0"/>
              <a:t>Para el calculo de factor de selectividad se asume independencia entre las condiciones, es decir:</a:t>
            </a:r>
          </a:p>
        </p:txBody>
      </p:sp>
      <mc:AlternateContent xmlns:mc="http://schemas.openxmlformats.org/markup-compatibility/2006" xmlns:a14="http://schemas.microsoft.com/office/drawing/2010/main">
        <mc:Choice Requires="a14">
          <p:sp>
            <p:nvSpPr>
              <p:cNvPr id="6" name="TextBox 5"/>
              <p:cNvSpPr txBox="1"/>
              <p:nvPr/>
            </p:nvSpPr>
            <p:spPr>
              <a:xfrm>
                <a:off x="111563" y="4024948"/>
                <a:ext cx="8588364" cy="885884"/>
              </a:xfrm>
              <a:prstGeom prst="rect">
                <a:avLst/>
              </a:prstGeom>
              <a:noFill/>
              <a:ln w="25400">
                <a:solidFill>
                  <a:schemeClr val="accent1">
                    <a:shade val="5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800" b="0" i="1" smtClean="0">
                          <a:latin typeface="Cambria Math" panose="02040503050406030204" pitchFamily="18" charset="0"/>
                        </a:rPr>
                        <m:t>𝑃</m:t>
                      </m:r>
                      <m:d>
                        <m:dPr>
                          <m:ctrlPr>
                            <a:rPr lang="es-AR" sz="2800" b="0" i="1" smtClean="0">
                              <a:latin typeface="Cambria Math" panose="02040503050406030204" pitchFamily="18" charset="0"/>
                            </a:rPr>
                          </m:ctrlPr>
                        </m:dPr>
                        <m:e>
                          <m:sSub>
                            <m:sSubPr>
                              <m:ctrlPr>
                                <a:rPr lang="es-AR" sz="2800" b="0" i="1" smtClean="0">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𝐴𝑗</m:t>
                              </m:r>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𝐶</m:t>
                              </m:r>
                            </m:sub>
                          </m:sSub>
                          <m:r>
                            <a:rPr lang="es-AR" sz="2800" b="0" i="1" smtClean="0">
                              <a:latin typeface="Cambria Math" panose="02040503050406030204" pitchFamily="18" charset="0"/>
                              <a:ea typeface="Cambria Math" panose="02040503050406030204" pitchFamily="18" charset="0"/>
                            </a:rPr>
                            <m:t> ;</m:t>
                          </m:r>
                          <m:r>
                            <a:rPr lang="es-AR" sz="2800" b="0" i="1" smtClean="0">
                              <a:latin typeface="Cambria Math" panose="02040503050406030204" pitchFamily="18" charset="0"/>
                              <a:ea typeface="Cambria Math" panose="02040503050406030204" pitchFamily="18" charset="0"/>
                            </a:rPr>
                            <m:t>𝑇</m:t>
                          </m:r>
                        </m:e>
                      </m:d>
                      <m:r>
                        <a:rPr lang="es-AR" sz="2800" b="0" i="1" smtClean="0">
                          <a:latin typeface="Cambria Math" panose="02040503050406030204" pitchFamily="18" charset="0"/>
                          <a:ea typeface="Cambria Math" panose="02040503050406030204" pitchFamily="18" charset="0"/>
                        </a:rPr>
                        <m:t> </m:t>
                      </m:r>
                      <m:r>
                        <a:rPr lang="es-AR" sz="2800" b="0" i="1" smtClean="0">
                          <a:latin typeface="Cambria Math" panose="02040503050406030204" pitchFamily="18" charset="0"/>
                        </a:rPr>
                        <m:t>𝑥</m:t>
                      </m:r>
                      <m:r>
                        <a:rPr lang="es-AR" sz="2800" b="0" i="1" smtClean="0">
                          <a:latin typeface="Cambria Math" panose="02040503050406030204" pitchFamily="18" charset="0"/>
                        </a:rPr>
                        <m:t> </m:t>
                      </m:r>
                      <m:r>
                        <a:rPr lang="es-AR" sz="2800" i="1">
                          <a:latin typeface="Cambria Math" panose="02040503050406030204" pitchFamily="18" charset="0"/>
                        </a:rPr>
                        <m:t>𝑃</m:t>
                      </m:r>
                      <m:d>
                        <m:dPr>
                          <m:ctrlPr>
                            <a:rPr lang="es-AR" sz="2800" i="1">
                              <a:latin typeface="Cambria Math" panose="02040503050406030204" pitchFamily="18" charset="0"/>
                            </a:rPr>
                          </m:ctrlPr>
                        </m:dPr>
                        <m:e>
                          <m:sSub>
                            <m:sSubPr>
                              <m:ctrlPr>
                                <a:rPr lang="es-AR" sz="2800" i="1">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𝜎</m:t>
                              </m:r>
                            </m:e>
                            <m:sub>
                              <m:r>
                                <a:rPr lang="es-AR" sz="2800" i="1">
                                  <a:latin typeface="Cambria Math" panose="02040503050406030204" pitchFamily="18" charset="0"/>
                                  <a:ea typeface="Cambria Math" panose="02040503050406030204" pitchFamily="18" charset="0"/>
                                </a:rPr>
                                <m:t>𝐴𝑘</m:t>
                              </m:r>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𝐷</m:t>
                              </m:r>
                            </m:sub>
                          </m:sSub>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𝑇</m:t>
                          </m:r>
                        </m:e>
                      </m:d>
                      <m:r>
                        <a:rPr lang="es-AR" sz="2800" i="1" smtClean="0">
                          <a:latin typeface="Cambria Math" panose="02040503050406030204" pitchFamily="18" charset="0"/>
                        </a:rPr>
                        <m:t>=</m:t>
                      </m:r>
                      <m:f>
                        <m:fPr>
                          <m:ctrlPr>
                            <a:rPr lang="es-AR" sz="2800" i="1" smtClean="0">
                              <a:latin typeface="Cambria Math" panose="02040503050406030204" pitchFamily="18" charset="0"/>
                            </a:rPr>
                          </m:ctrlPr>
                        </m:fPr>
                        <m:num>
                          <m:r>
                            <a:rPr lang="es-AR" sz="2800" b="0" i="1" smtClean="0">
                              <a:latin typeface="Cambria Math" panose="02040503050406030204" pitchFamily="18" charset="0"/>
                            </a:rPr>
                            <m:t>1</m:t>
                          </m:r>
                        </m:num>
                        <m:den>
                          <m:r>
                            <a:rPr lang="es-AR" sz="2800" b="0" i="1" smtClean="0">
                              <a:latin typeface="Cambria Math" panose="02040503050406030204" pitchFamily="18" charset="0"/>
                            </a:rPr>
                            <m:t>𝑉</m:t>
                          </m:r>
                          <m:r>
                            <a:rPr lang="es-AR" sz="2800" b="0" i="1" smtClean="0">
                              <a:latin typeface="Cambria Math" panose="02040503050406030204" pitchFamily="18" charset="0"/>
                            </a:rPr>
                            <m:t>(</m:t>
                          </m:r>
                          <m:r>
                            <a:rPr lang="es-AR" sz="2800" b="0" i="1" smtClean="0">
                              <a:latin typeface="Cambria Math" panose="02040503050406030204" pitchFamily="18" charset="0"/>
                            </a:rPr>
                            <m:t>𝐴𝑗</m:t>
                          </m:r>
                          <m:r>
                            <a:rPr lang="es-AR" sz="2800" b="0" i="1" smtClean="0">
                              <a:latin typeface="Cambria Math" panose="02040503050406030204" pitchFamily="18" charset="0"/>
                            </a:rPr>
                            <m:t>;</m:t>
                          </m:r>
                          <m:r>
                            <a:rPr lang="es-AR" sz="2800" b="0" i="1" smtClean="0">
                              <a:latin typeface="Cambria Math" panose="02040503050406030204" pitchFamily="18" charset="0"/>
                            </a:rPr>
                            <m:t>𝑇</m:t>
                          </m:r>
                          <m:r>
                            <a:rPr lang="es-AR" sz="2800" b="0" i="1" smtClean="0">
                              <a:latin typeface="Cambria Math" panose="02040503050406030204" pitchFamily="18" charset="0"/>
                            </a:rPr>
                            <m:t>)</m:t>
                          </m:r>
                        </m:den>
                      </m:f>
                      <m:r>
                        <a:rPr lang="es-AR" sz="2800" b="0" i="1" smtClean="0">
                          <a:latin typeface="Cambria Math" panose="02040503050406030204" pitchFamily="18" charset="0"/>
                        </a:rPr>
                        <m:t>𝑥</m:t>
                      </m:r>
                      <m:f>
                        <m:fPr>
                          <m:ctrlPr>
                            <a:rPr lang="es-AR" sz="2800" i="1">
                              <a:latin typeface="Cambria Math" panose="02040503050406030204" pitchFamily="18" charset="0"/>
                            </a:rPr>
                          </m:ctrlPr>
                        </m:fPr>
                        <m:num>
                          <m:r>
                            <a:rPr lang="es-AR" sz="2800" b="0" i="1" smtClean="0">
                              <a:latin typeface="Cambria Math" panose="02040503050406030204" pitchFamily="18" charset="0"/>
                            </a:rPr>
                            <m:t>1</m:t>
                          </m:r>
                        </m:num>
                        <m:den>
                          <m:r>
                            <a:rPr lang="es-AR" sz="2800" i="1">
                              <a:latin typeface="Cambria Math" panose="02040503050406030204" pitchFamily="18" charset="0"/>
                            </a:rPr>
                            <m:t>𝑉</m:t>
                          </m:r>
                          <m:r>
                            <a:rPr lang="es-AR" sz="2800" i="1">
                              <a:latin typeface="Cambria Math" panose="02040503050406030204" pitchFamily="18" charset="0"/>
                            </a:rPr>
                            <m:t>(</m:t>
                          </m:r>
                          <m:r>
                            <a:rPr lang="es-AR" sz="2800" i="1">
                              <a:latin typeface="Cambria Math" panose="02040503050406030204" pitchFamily="18" charset="0"/>
                            </a:rPr>
                            <m:t>𝐴𝑘</m:t>
                          </m:r>
                          <m:r>
                            <a:rPr lang="es-AR" sz="2800" i="1">
                              <a:latin typeface="Cambria Math" panose="02040503050406030204" pitchFamily="18" charset="0"/>
                            </a:rPr>
                            <m:t>;</m:t>
                          </m:r>
                          <m:r>
                            <a:rPr lang="es-AR" sz="2800" i="1">
                              <a:latin typeface="Cambria Math" panose="02040503050406030204" pitchFamily="18" charset="0"/>
                            </a:rPr>
                            <m:t>𝑇</m:t>
                          </m:r>
                          <m:r>
                            <a:rPr lang="es-AR" sz="2800" i="1">
                              <a:latin typeface="Cambria Math" panose="02040503050406030204" pitchFamily="18" charset="0"/>
                            </a:rPr>
                            <m:t>)</m:t>
                          </m:r>
                        </m:den>
                      </m:f>
                    </m:oMath>
                  </m:oMathPara>
                </a14:m>
                <a:endParaRPr lang="es-AR"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11563" y="4024948"/>
                <a:ext cx="8588364" cy="885884"/>
              </a:xfrm>
              <a:prstGeom prst="rect">
                <a:avLst/>
              </a:prstGeom>
              <a:blipFill rotWithShape="0">
                <a:blip r:embed="rId2"/>
                <a:stretch>
                  <a:fillRect/>
                </a:stretch>
              </a:blipFill>
              <a:ln w="25400">
                <a:solidFill>
                  <a:schemeClr val="accent1">
                    <a:shade val="50000"/>
                  </a:schemeClr>
                </a:solidFill>
              </a:ln>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a:off x="4572000" y="1524460"/>
                <a:ext cx="4285672" cy="1487472"/>
              </a:xfrm>
              <a:prstGeom prst="wedgeRectCallout">
                <a:avLst>
                  <a:gd name="adj1" fmla="val -20890"/>
                  <a:gd name="adj2" fmla="val 78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r>
                  <a:rPr lang="es-AR" sz="2400" dirty="0">
                    <a:solidFill>
                      <a:schemeClr val="tx1"/>
                    </a:solidFill>
                    <a:ea typeface="Cambria Math" panose="02040503050406030204" pitchFamily="18" charset="0"/>
                  </a:rPr>
                  <a:t>Las condiciones </a:t>
                </a:r>
                <a14:m>
                  <m:oMath xmlns:m="http://schemas.openxmlformats.org/officeDocument/2006/math">
                    <m:r>
                      <a:rPr lang="es-AR" sz="2400">
                        <a:solidFill>
                          <a:schemeClr val="tx1"/>
                        </a:solidFill>
                        <a:latin typeface="Cambria Math" panose="02040503050406030204" pitchFamily="18" charset="0"/>
                        <a:ea typeface="Cambria Math" panose="02040503050406030204" pitchFamily="18" charset="0"/>
                      </a:rPr>
                      <m:t>𝐴𝑗</m:t>
                    </m:r>
                    <m:r>
                      <a:rPr lang="es-AR" sz="2400">
                        <a:solidFill>
                          <a:schemeClr val="tx1"/>
                        </a:solidFill>
                        <a:latin typeface="Cambria Math" panose="02040503050406030204" pitchFamily="18" charset="0"/>
                        <a:ea typeface="Cambria Math" panose="02040503050406030204" pitchFamily="18" charset="0"/>
                      </a:rPr>
                      <m:t>=</m:t>
                    </m:r>
                    <m:r>
                      <a:rPr lang="es-AR" sz="2400">
                        <a:solidFill>
                          <a:schemeClr val="tx1"/>
                        </a:solidFill>
                        <a:latin typeface="Cambria Math" panose="02040503050406030204" pitchFamily="18" charset="0"/>
                        <a:ea typeface="Cambria Math" panose="02040503050406030204" pitchFamily="18" charset="0"/>
                      </a:rPr>
                      <m:t>𝐶</m:t>
                    </m:r>
                  </m:oMath>
                </a14:m>
                <a:r>
                  <a:rPr lang="es-AR" sz="2400" dirty="0">
                    <a:solidFill>
                      <a:schemeClr val="tx1"/>
                    </a:solidFill>
                    <a:ea typeface="Cambria Math" panose="02040503050406030204" pitchFamily="18" charset="0"/>
                  </a:rPr>
                  <a:t> y </a:t>
                </a:r>
                <a14:m>
                  <m:oMath xmlns:m="http://schemas.openxmlformats.org/officeDocument/2006/math">
                    <m:r>
                      <a:rPr lang="es-AR" sz="2400">
                        <a:solidFill>
                          <a:schemeClr val="tx1"/>
                        </a:solidFill>
                        <a:latin typeface="Cambria Math" panose="02040503050406030204" pitchFamily="18" charset="0"/>
                        <a:ea typeface="Cambria Math" panose="02040503050406030204" pitchFamily="18" charset="0"/>
                      </a:rPr>
                      <m:t> </m:t>
                    </m:r>
                    <m:r>
                      <a:rPr lang="es-AR" sz="2400">
                        <a:solidFill>
                          <a:schemeClr val="tx1"/>
                        </a:solidFill>
                        <a:latin typeface="Cambria Math" panose="02040503050406030204" pitchFamily="18" charset="0"/>
                        <a:ea typeface="Cambria Math" panose="02040503050406030204" pitchFamily="18" charset="0"/>
                      </a:rPr>
                      <m:t>𝐴𝑘</m:t>
                    </m:r>
                    <m:r>
                      <a:rPr lang="es-AR" sz="2400">
                        <a:solidFill>
                          <a:schemeClr val="tx1"/>
                        </a:solidFill>
                        <a:latin typeface="Cambria Math" panose="02040503050406030204" pitchFamily="18" charset="0"/>
                        <a:ea typeface="Cambria Math" panose="02040503050406030204" pitchFamily="18" charset="0"/>
                      </a:rPr>
                      <m:t>=</m:t>
                    </m:r>
                    <m:r>
                      <a:rPr lang="es-AR" sz="2400">
                        <a:solidFill>
                          <a:schemeClr val="tx1"/>
                        </a:solidFill>
                        <a:latin typeface="Cambria Math" panose="02040503050406030204" pitchFamily="18" charset="0"/>
                        <a:ea typeface="Cambria Math" panose="02040503050406030204" pitchFamily="18" charset="0"/>
                      </a:rPr>
                      <m:t>𝐷</m:t>
                    </m:r>
                  </m:oMath>
                </a14:m>
                <a:r>
                  <a:rPr lang="es-AR" sz="2400" dirty="0">
                    <a:solidFill>
                      <a:schemeClr val="tx1"/>
                    </a:solidFill>
                    <a:ea typeface="Cambria Math" panose="02040503050406030204" pitchFamily="18" charset="0"/>
                  </a:rPr>
                  <a:t> no influyen entre si, es decir se asume que la probabilidad de que ocurra una de las condiciones es independiente de la otra.</a:t>
                </a:r>
              </a:p>
            </p:txBody>
          </p:sp>
        </mc:Choice>
        <mc:Fallback xmlns="">
          <p:sp>
            <p:nvSpPr>
              <p:cNvPr id="7" name="Rectangular Callout 6"/>
              <p:cNvSpPr>
                <a:spLocks noRot="1" noChangeAspect="1" noMove="1" noResize="1" noEditPoints="1" noAdjustHandles="1" noChangeArrowheads="1" noChangeShapeType="1" noTextEdit="1"/>
              </p:cNvSpPr>
              <p:nvPr/>
            </p:nvSpPr>
            <p:spPr>
              <a:xfrm>
                <a:off x="4572000" y="1524460"/>
                <a:ext cx="4285672" cy="1487472"/>
              </a:xfrm>
              <a:prstGeom prst="wedgeRectCallout">
                <a:avLst>
                  <a:gd name="adj1" fmla="val -20890"/>
                  <a:gd name="adj2" fmla="val 78054"/>
                </a:avLst>
              </a:prstGeom>
              <a:blipFill rotWithShape="0">
                <a:blip r:embed="rId3"/>
                <a:stretch>
                  <a:fillRect l="-1702" t="-3492"/>
                </a:stretch>
              </a:blipFill>
            </p:spPr>
            <p:txBody>
              <a:bodyPr/>
              <a:lstStyle/>
              <a:p>
                <a:r>
                  <a:rPr lang="es-AR">
                    <a:noFill/>
                  </a:rPr>
                  <a:t> </a:t>
                </a:r>
              </a:p>
            </p:txBody>
          </p:sp>
        </mc:Fallback>
      </mc:AlternateContent>
      <p:sp>
        <p:nvSpPr>
          <p:cNvPr id="8" name="TextBox 7"/>
          <p:cNvSpPr txBox="1"/>
          <p:nvPr/>
        </p:nvSpPr>
        <p:spPr>
          <a:xfrm>
            <a:off x="609600" y="1796703"/>
            <a:ext cx="2752436" cy="1311564"/>
          </a:xfrm>
          <a:prstGeom prst="rect">
            <a:avLst/>
          </a:prstGeom>
          <a:noFill/>
        </p:spPr>
        <p:txBody>
          <a:bodyPr wrap="square" rtlCol="0">
            <a:normAutofit fontScale="92500" lnSpcReduction="10000"/>
          </a:bodyPr>
          <a:lstStyle/>
          <a:p>
            <a:r>
              <a:rPr lang="es-AR" sz="2400" dirty="0">
                <a:latin typeface="Courier New" panose="02070309020205020404" pitchFamily="49" charset="0"/>
                <a:cs typeface="Courier New" panose="02070309020205020404" pitchFamily="49" charset="0"/>
              </a:rPr>
              <a:t>SELECT *</a:t>
            </a:r>
          </a:p>
          <a:p>
            <a:r>
              <a:rPr lang="es-AR" sz="2400" dirty="0">
                <a:latin typeface="Courier New" panose="02070309020205020404" pitchFamily="49" charset="0"/>
                <a:cs typeface="Courier New" panose="02070309020205020404" pitchFamily="49" charset="0"/>
              </a:rPr>
              <a:t>FROM </a:t>
            </a:r>
            <a:r>
              <a:rPr lang="es-AR" sz="2400" b="1" dirty="0">
                <a:latin typeface="Courier New" panose="02070309020205020404" pitchFamily="49" charset="0"/>
                <a:cs typeface="Courier New" panose="02070309020205020404" pitchFamily="49" charset="0"/>
              </a:rPr>
              <a:t>T</a:t>
            </a:r>
          </a:p>
          <a:p>
            <a:r>
              <a:rPr lang="es-AR" sz="2400" dirty="0">
                <a:latin typeface="Courier New" panose="02070309020205020404" pitchFamily="49" charset="0"/>
                <a:cs typeface="Courier New" panose="02070309020205020404" pitchFamily="49" charset="0"/>
              </a:rPr>
              <a:t>WHERE </a:t>
            </a:r>
            <a:r>
              <a:rPr lang="es-AR" sz="2400" b="1" dirty="0">
                <a:latin typeface="Courier New" panose="02070309020205020404" pitchFamily="49" charset="0"/>
                <a:cs typeface="Courier New" panose="02070309020205020404" pitchFamily="49" charset="0"/>
              </a:rPr>
              <a:t>Aj = C</a:t>
            </a:r>
          </a:p>
          <a:p>
            <a:r>
              <a:rPr lang="es-AR" sz="2400" dirty="0">
                <a:latin typeface="Courier New" panose="02070309020205020404" pitchFamily="49" charset="0"/>
                <a:cs typeface="Courier New" panose="02070309020205020404" pitchFamily="49" charset="0"/>
              </a:rPr>
              <a:t>AND   </a:t>
            </a:r>
            <a:r>
              <a:rPr lang="es-AR" sz="2400" b="1" dirty="0" err="1">
                <a:latin typeface="Courier New" panose="02070309020205020404" pitchFamily="49" charset="0"/>
                <a:cs typeface="Courier New" panose="02070309020205020404" pitchFamily="49" charset="0"/>
              </a:rPr>
              <a:t>Ak</a:t>
            </a:r>
            <a:r>
              <a:rPr lang="es-AR" sz="2400" b="1" dirty="0">
                <a:latin typeface="Courier New" panose="02070309020205020404" pitchFamily="49" charset="0"/>
                <a:cs typeface="Courier New" panose="02070309020205020404" pitchFamily="49" charset="0"/>
              </a:rPr>
              <a:t> = D</a:t>
            </a:r>
          </a:p>
          <a:p>
            <a:endParaRPr lang="es-AR" sz="2400"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9" name="TextBox 8"/>
              <p:cNvSpPr txBox="1"/>
              <p:nvPr/>
            </p:nvSpPr>
            <p:spPr>
              <a:xfrm>
                <a:off x="4128655" y="3133133"/>
                <a:ext cx="4470399" cy="737381"/>
              </a:xfrm>
              <a:prstGeom prst="rect">
                <a:avLst/>
              </a:prstGeom>
              <a:noFill/>
            </p:spPr>
            <p:txBody>
              <a:bodyPr wrap="square" lIns="0" tIns="0" rIns="0" bIns="0" rtlCol="0">
                <a:spAutoFit/>
              </a:bodyPr>
              <a:lstStyle/>
              <a:p>
                <a14:m>
                  <m:oMath xmlns:m="http://schemas.openxmlformats.org/officeDocument/2006/math">
                    <m:sSub>
                      <m:sSubPr>
                        <m:ctrlPr>
                          <a:rPr lang="es-AR" sz="4000" i="1" smtClean="0">
                            <a:latin typeface="Cambria Math" panose="02040503050406030204" pitchFamily="18" charset="0"/>
                            <a:ea typeface="Cambria Math" panose="02040503050406030204" pitchFamily="18" charset="0"/>
                          </a:rPr>
                        </m:ctrlPr>
                      </m:sSubPr>
                      <m:e>
                        <m:r>
                          <a:rPr lang="es-AR" sz="4000" i="1" smtClean="0">
                            <a:latin typeface="Cambria Math" panose="02040503050406030204" pitchFamily="18" charset="0"/>
                            <a:ea typeface="Cambria Math" panose="02040503050406030204" pitchFamily="18" charset="0"/>
                          </a:rPr>
                          <m:t>𝜎</m:t>
                        </m:r>
                      </m:e>
                      <m:sub>
                        <m:sSub>
                          <m:sSubPr>
                            <m:ctrlPr>
                              <a:rPr lang="es-AR" sz="4000" i="1" smtClean="0">
                                <a:latin typeface="Cambria Math" panose="02040503050406030204" pitchFamily="18" charset="0"/>
                                <a:ea typeface="Cambria Math" panose="02040503050406030204" pitchFamily="18" charset="0"/>
                              </a:rPr>
                            </m:ctrlPr>
                          </m:sSubPr>
                          <m:e>
                            <m:r>
                              <a:rPr lang="es-AR" sz="4000" b="0" i="1" smtClean="0">
                                <a:latin typeface="Cambria Math" panose="02040503050406030204" pitchFamily="18" charset="0"/>
                                <a:ea typeface="Cambria Math" panose="02040503050406030204" pitchFamily="18" charset="0"/>
                              </a:rPr>
                              <m:t>𝐴</m:t>
                            </m:r>
                          </m:e>
                          <m:sub>
                            <m:r>
                              <a:rPr lang="es-AR" sz="4000" b="0" i="1" smtClean="0">
                                <a:latin typeface="Cambria Math" panose="02040503050406030204" pitchFamily="18" charset="0"/>
                                <a:ea typeface="Cambria Math" panose="02040503050406030204" pitchFamily="18" charset="0"/>
                              </a:rPr>
                              <m:t>𝑗</m:t>
                            </m:r>
                          </m:sub>
                        </m:sSub>
                        <m:r>
                          <a:rPr lang="es-AR" sz="4000" b="0" i="1" smtClean="0">
                            <a:latin typeface="Cambria Math" panose="02040503050406030204" pitchFamily="18" charset="0"/>
                            <a:ea typeface="Cambria Math" panose="02040503050406030204" pitchFamily="18" charset="0"/>
                          </a:rPr>
                          <m:t>=</m:t>
                        </m:r>
                        <m:r>
                          <a:rPr lang="es-AR" sz="4000" b="0" i="1" smtClean="0">
                            <a:latin typeface="Cambria Math" panose="02040503050406030204" pitchFamily="18" charset="0"/>
                            <a:ea typeface="Cambria Math" panose="02040503050406030204" pitchFamily="18" charset="0"/>
                          </a:rPr>
                          <m:t>𝐶</m:t>
                        </m:r>
                        <m:r>
                          <a:rPr lang="es-AR" sz="4000" b="0" i="1" smtClean="0">
                            <a:latin typeface="Cambria Math" panose="02040503050406030204" pitchFamily="18" charset="0"/>
                            <a:ea typeface="Cambria Math" panose="02040503050406030204" pitchFamily="18" charset="0"/>
                          </a:rPr>
                          <m:t> </m:t>
                        </m:r>
                        <m:r>
                          <a:rPr lang="es-AR" sz="4000" b="0" i="1" smtClean="0">
                            <a:latin typeface="Cambria Math" panose="02040503050406030204" pitchFamily="18" charset="0"/>
                            <a:ea typeface="Cambria Math" panose="02040503050406030204" pitchFamily="18" charset="0"/>
                          </a:rPr>
                          <m:t>𝑎𝑛𝑑</m:t>
                        </m:r>
                        <m:r>
                          <a:rPr lang="es-AR" sz="4000" b="0" i="1" smtClean="0">
                            <a:latin typeface="Cambria Math" panose="02040503050406030204" pitchFamily="18" charset="0"/>
                            <a:ea typeface="Cambria Math" panose="02040503050406030204" pitchFamily="18" charset="0"/>
                          </a:rPr>
                          <m:t> </m:t>
                        </m:r>
                        <m:sSub>
                          <m:sSubPr>
                            <m:ctrlPr>
                              <a:rPr lang="es-AR" sz="4000" b="0" i="1" smtClean="0">
                                <a:latin typeface="Cambria Math" panose="02040503050406030204" pitchFamily="18" charset="0"/>
                                <a:ea typeface="Cambria Math" panose="02040503050406030204" pitchFamily="18" charset="0"/>
                              </a:rPr>
                            </m:ctrlPr>
                          </m:sSubPr>
                          <m:e>
                            <m:r>
                              <a:rPr lang="es-AR" sz="4000" b="0" i="1" smtClean="0">
                                <a:latin typeface="Cambria Math" panose="02040503050406030204" pitchFamily="18" charset="0"/>
                                <a:ea typeface="Cambria Math" panose="02040503050406030204" pitchFamily="18" charset="0"/>
                              </a:rPr>
                              <m:t>𝐴</m:t>
                            </m:r>
                          </m:e>
                          <m:sub>
                            <m:r>
                              <a:rPr lang="es-AR" sz="4000" b="0" i="1" smtClean="0">
                                <a:latin typeface="Cambria Math" panose="02040503050406030204" pitchFamily="18" charset="0"/>
                                <a:ea typeface="Cambria Math" panose="02040503050406030204" pitchFamily="18" charset="0"/>
                              </a:rPr>
                              <m:t>𝑘</m:t>
                            </m:r>
                          </m:sub>
                        </m:sSub>
                        <m:r>
                          <a:rPr lang="es-AR" sz="4000" b="0" i="1" smtClean="0">
                            <a:latin typeface="Cambria Math" panose="02040503050406030204" pitchFamily="18" charset="0"/>
                            <a:ea typeface="Cambria Math" panose="02040503050406030204" pitchFamily="18" charset="0"/>
                          </a:rPr>
                          <m:t>=</m:t>
                        </m:r>
                        <m:r>
                          <a:rPr lang="es-AR" sz="4000" b="0" i="1" smtClean="0">
                            <a:latin typeface="Cambria Math" panose="02040503050406030204" pitchFamily="18" charset="0"/>
                            <a:ea typeface="Cambria Math" panose="02040503050406030204" pitchFamily="18" charset="0"/>
                          </a:rPr>
                          <m:t>𝐷</m:t>
                        </m:r>
                        <m:r>
                          <a:rPr lang="es-AR" sz="4000" b="0" i="1" smtClean="0">
                            <a:latin typeface="Cambria Math" panose="02040503050406030204" pitchFamily="18" charset="0"/>
                            <a:ea typeface="Cambria Math" panose="02040503050406030204" pitchFamily="18" charset="0"/>
                          </a:rPr>
                          <m:t> </m:t>
                        </m:r>
                      </m:sub>
                    </m:sSub>
                  </m:oMath>
                </a14:m>
                <a:r>
                  <a:rPr lang="es-AR" sz="4000" dirty="0">
                    <a:latin typeface="Cambria Math" panose="02040503050406030204" pitchFamily="18" charset="0"/>
                    <a:ea typeface="Cambria Math" panose="02040503050406030204" pitchFamily="18" charset="0"/>
                  </a:rPr>
                  <a:t>(T)</a:t>
                </a:r>
              </a:p>
            </p:txBody>
          </p:sp>
        </mc:Choice>
        <mc:Fallback xmlns="">
          <p:sp>
            <p:nvSpPr>
              <p:cNvPr id="9" name="TextBox 8"/>
              <p:cNvSpPr txBox="1">
                <a:spLocks noRot="1" noChangeAspect="1" noMove="1" noResize="1" noEditPoints="1" noAdjustHandles="1" noChangeArrowheads="1" noChangeShapeType="1" noTextEdit="1"/>
              </p:cNvSpPr>
              <p:nvPr/>
            </p:nvSpPr>
            <p:spPr>
              <a:xfrm>
                <a:off x="4128655" y="3133133"/>
                <a:ext cx="4470399" cy="737381"/>
              </a:xfrm>
              <a:prstGeom prst="rect">
                <a:avLst/>
              </a:prstGeom>
              <a:blipFill rotWithShape="0">
                <a:blip r:embed="rId4"/>
                <a:stretch>
                  <a:fillRect t="-22314" b="-23140"/>
                </a:stretch>
              </a:blipFill>
            </p:spPr>
            <p:txBody>
              <a:bodyPr/>
              <a:lstStyle/>
              <a:p>
                <a:r>
                  <a:rPr lang="es-AR">
                    <a:noFill/>
                  </a:rPr>
                  <a:t> </a:t>
                </a:r>
              </a:p>
            </p:txBody>
          </p:sp>
        </mc:Fallback>
      </mc:AlternateContent>
      <p:pic>
        <p:nvPicPr>
          <p:cNvPr id="10" name="Picture 9"/>
          <p:cNvPicPr>
            <a:picLocks noChangeAspect="1"/>
          </p:cNvPicPr>
          <p:nvPr/>
        </p:nvPicPr>
        <p:blipFill rotWithShape="1">
          <a:blip r:embed="rId5"/>
          <a:srcRect l="7143" t="25593" r="4119" b="52712"/>
          <a:stretch/>
        </p:blipFill>
        <p:spPr>
          <a:xfrm>
            <a:off x="951345" y="5507478"/>
            <a:ext cx="7241309" cy="1182255"/>
          </a:xfrm>
          <a:prstGeom prst="rect">
            <a:avLst/>
          </a:prstGeom>
          <a:ln w="25400">
            <a:solidFill>
              <a:schemeClr val="accent6">
                <a:lumMod val="50000"/>
              </a:schemeClr>
            </a:solidFill>
          </a:ln>
        </p:spPr>
      </p:pic>
      <p:sp>
        <p:nvSpPr>
          <p:cNvPr id="3" name="TextBox 2"/>
          <p:cNvSpPr txBox="1"/>
          <p:nvPr/>
        </p:nvSpPr>
        <p:spPr>
          <a:xfrm>
            <a:off x="295564" y="4965948"/>
            <a:ext cx="1462773" cy="461665"/>
          </a:xfrm>
          <a:prstGeom prst="rect">
            <a:avLst/>
          </a:prstGeom>
          <a:noFill/>
        </p:spPr>
        <p:txBody>
          <a:bodyPr wrap="none" rtlCol="0">
            <a:spAutoFit/>
          </a:bodyPr>
          <a:lstStyle/>
          <a:p>
            <a:r>
              <a:rPr lang="es-AR" sz="2400" dirty="0"/>
              <a:t>Otro caso:</a:t>
            </a:r>
          </a:p>
        </p:txBody>
      </p:sp>
    </p:spTree>
    <p:extLst>
      <p:ext uri="{BB962C8B-B14F-4D97-AF65-F5344CB8AC3E}">
        <p14:creationId xmlns:p14="http://schemas.microsoft.com/office/powerpoint/2010/main" val="249202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r>
              <a:rPr lang="es-AR" sz="4400" dirty="0">
                <a:solidFill>
                  <a:srgbClr val="572314"/>
                </a:solidFill>
                <a:latin typeface="Gill Sans MT"/>
              </a:rPr>
              <a:t>Factor de selectividad – And</a:t>
            </a:r>
            <a:endParaRPr lang="es-AR" sz="4400" dirty="0"/>
          </a:p>
        </p:txBody>
      </p:sp>
      <mc:AlternateContent xmlns:mc="http://schemas.openxmlformats.org/markup-compatibility/2006" xmlns:a14="http://schemas.microsoft.com/office/drawing/2010/main">
        <mc:Choice Requires="a14">
          <p:sp>
            <p:nvSpPr>
              <p:cNvPr id="6" name="TextBox 5"/>
              <p:cNvSpPr txBox="1"/>
              <p:nvPr/>
            </p:nvSpPr>
            <p:spPr>
              <a:xfrm>
                <a:off x="290809" y="4462416"/>
                <a:ext cx="8726909" cy="15760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3000" b="0" i="1" smtClean="0">
                          <a:latin typeface="Cambria Math" panose="02040503050406030204" pitchFamily="18" charset="0"/>
                        </a:rPr>
                        <m:t>𝑃</m:t>
                      </m:r>
                      <m:d>
                        <m:dPr>
                          <m:ctrlPr>
                            <a:rPr lang="es-AR" sz="3000" b="0" i="1" smtClean="0">
                              <a:latin typeface="Cambria Math" panose="02040503050406030204" pitchFamily="18" charset="0"/>
                            </a:rPr>
                          </m:ctrlPr>
                        </m:dPr>
                        <m:e>
                          <m:sSub>
                            <m:sSubPr>
                              <m:ctrlPr>
                                <a:rPr lang="es-AR" sz="3000" b="0" i="1" smtClean="0">
                                  <a:latin typeface="Cambria Math" panose="02040503050406030204" pitchFamily="18" charset="0"/>
                                  <a:ea typeface="Cambria Math" panose="02040503050406030204" pitchFamily="18" charset="0"/>
                                </a:rPr>
                              </m:ctrlPr>
                            </m:sSubPr>
                            <m:e>
                              <m:r>
                                <a:rPr lang="es-AR" sz="3000" i="1">
                                  <a:latin typeface="Cambria Math" panose="02040503050406030204" pitchFamily="18" charset="0"/>
                                  <a:ea typeface="Cambria Math" panose="02040503050406030204" pitchFamily="18" charset="0"/>
                                </a:rPr>
                                <m:t>𝜎</m:t>
                              </m:r>
                            </m:e>
                            <m:sub>
                              <m:r>
                                <a:rPr lang="es-AR" sz="3000" b="0" i="1" smtClean="0">
                                  <a:latin typeface="Cambria Math" panose="02040503050406030204" pitchFamily="18" charset="0"/>
                                  <a:ea typeface="Cambria Math" panose="02040503050406030204" pitchFamily="18" charset="0"/>
                                </a:rPr>
                                <m:t>𝐺𝑒𝑛𝑒𝑟𝑜</m:t>
                              </m:r>
                              <m:r>
                                <a:rPr lang="es-AR" sz="3000" b="0" i="1" smtClean="0">
                                  <a:latin typeface="Cambria Math" panose="02040503050406030204" pitchFamily="18" charset="0"/>
                                  <a:ea typeface="Cambria Math" panose="02040503050406030204" pitchFamily="18" charset="0"/>
                                </a:rPr>
                                <m:t>="</m:t>
                              </m:r>
                              <m:r>
                                <a:rPr lang="es-AR" sz="3000" b="0" i="1" smtClean="0">
                                  <a:latin typeface="Cambria Math" panose="02040503050406030204" pitchFamily="18" charset="0"/>
                                  <a:ea typeface="Cambria Math" panose="02040503050406030204" pitchFamily="18" charset="0"/>
                                </a:rPr>
                                <m:t>𝐹</m:t>
                              </m:r>
                              <m:r>
                                <a:rPr lang="es-AR" sz="3000" b="0" i="1" smtClean="0">
                                  <a:latin typeface="Cambria Math" panose="02040503050406030204" pitchFamily="18" charset="0"/>
                                  <a:ea typeface="Cambria Math" panose="02040503050406030204" pitchFamily="18" charset="0"/>
                                </a:rPr>
                                <m:t>"</m:t>
                              </m:r>
                            </m:sub>
                          </m:sSub>
                          <m:r>
                            <a:rPr lang="es-AR" sz="3000" b="0" i="1" smtClean="0">
                              <a:latin typeface="Cambria Math" panose="02040503050406030204" pitchFamily="18" charset="0"/>
                              <a:ea typeface="Cambria Math" panose="02040503050406030204" pitchFamily="18" charset="0"/>
                            </a:rPr>
                            <m:t> ;</m:t>
                          </m:r>
                          <m:r>
                            <a:rPr lang="es-AR" sz="3000" b="0" i="1" smtClean="0">
                              <a:latin typeface="Cambria Math" panose="02040503050406030204" pitchFamily="18" charset="0"/>
                              <a:ea typeface="Cambria Math" panose="02040503050406030204" pitchFamily="18" charset="0"/>
                            </a:rPr>
                            <m:t>𝐸𝑚𝑝𝑙𝑒𝑎𝑑𝑜</m:t>
                          </m:r>
                        </m:e>
                      </m:d>
                      <m:r>
                        <a:rPr lang="es-AR" sz="3000" b="0" i="1" smtClean="0">
                          <a:latin typeface="Cambria Math" panose="02040503050406030204" pitchFamily="18" charset="0"/>
                          <a:ea typeface="Cambria Math" panose="02040503050406030204" pitchFamily="18" charset="0"/>
                        </a:rPr>
                        <m:t> </m:t>
                      </m:r>
                      <m:r>
                        <a:rPr lang="es-AR" sz="3000" b="0" i="1" smtClean="0">
                          <a:latin typeface="Cambria Math" panose="02040503050406030204" pitchFamily="18" charset="0"/>
                        </a:rPr>
                        <m:t>𝑥</m:t>
                      </m:r>
                      <m:r>
                        <a:rPr lang="es-AR" sz="3000" b="0" i="1" smtClean="0">
                          <a:latin typeface="Cambria Math" panose="02040503050406030204" pitchFamily="18" charset="0"/>
                        </a:rPr>
                        <m:t> </m:t>
                      </m:r>
                      <m:r>
                        <a:rPr lang="es-AR" sz="3000" i="1">
                          <a:latin typeface="Cambria Math" panose="02040503050406030204" pitchFamily="18" charset="0"/>
                        </a:rPr>
                        <m:t>𝑃</m:t>
                      </m:r>
                      <m:d>
                        <m:dPr>
                          <m:ctrlPr>
                            <a:rPr lang="es-AR" sz="3000" i="1">
                              <a:latin typeface="Cambria Math" panose="02040503050406030204" pitchFamily="18" charset="0"/>
                            </a:rPr>
                          </m:ctrlPr>
                        </m:dPr>
                        <m:e>
                          <m:sSub>
                            <m:sSubPr>
                              <m:ctrlPr>
                                <a:rPr lang="es-AR" sz="3000" i="1">
                                  <a:latin typeface="Cambria Math" panose="02040503050406030204" pitchFamily="18" charset="0"/>
                                  <a:ea typeface="Cambria Math" panose="02040503050406030204" pitchFamily="18" charset="0"/>
                                </a:rPr>
                              </m:ctrlPr>
                            </m:sSubPr>
                            <m:e>
                              <m:r>
                                <a:rPr lang="es-AR" sz="3000" i="1">
                                  <a:latin typeface="Cambria Math" panose="02040503050406030204" pitchFamily="18" charset="0"/>
                                  <a:ea typeface="Cambria Math" panose="02040503050406030204" pitchFamily="18" charset="0"/>
                                </a:rPr>
                                <m:t>𝜎</m:t>
                              </m:r>
                            </m:e>
                            <m:sub>
                              <m:r>
                                <a:rPr lang="es-AR" sz="3000" b="0" i="1" smtClean="0">
                                  <a:latin typeface="Cambria Math" panose="02040503050406030204" pitchFamily="18" charset="0"/>
                                  <a:ea typeface="Cambria Math" panose="02040503050406030204" pitchFamily="18" charset="0"/>
                                </a:rPr>
                                <m:t>𝐸𝑑𝑎𝑑</m:t>
                              </m:r>
                              <m:r>
                                <a:rPr lang="es-AR" sz="3000" i="1">
                                  <a:latin typeface="Cambria Math" panose="02040503050406030204" pitchFamily="18" charset="0"/>
                                  <a:ea typeface="Cambria Math" panose="02040503050406030204" pitchFamily="18" charset="0"/>
                                </a:rPr>
                                <m:t>=</m:t>
                              </m:r>
                              <m:r>
                                <a:rPr lang="es-AR" sz="3000" b="0" i="1" smtClean="0">
                                  <a:latin typeface="Cambria Math" panose="02040503050406030204" pitchFamily="18" charset="0"/>
                                  <a:ea typeface="Cambria Math" panose="02040503050406030204" pitchFamily="18" charset="0"/>
                                </a:rPr>
                                <m:t>37</m:t>
                              </m:r>
                            </m:sub>
                          </m:sSub>
                          <m:r>
                            <a:rPr lang="es-AR" sz="3000" i="1">
                              <a:latin typeface="Cambria Math" panose="02040503050406030204" pitchFamily="18" charset="0"/>
                              <a:ea typeface="Cambria Math" panose="02040503050406030204" pitchFamily="18" charset="0"/>
                            </a:rPr>
                            <m:t> ;</m:t>
                          </m:r>
                          <m:r>
                            <a:rPr lang="es-AR" sz="3000" i="1">
                              <a:latin typeface="Cambria Math" panose="02040503050406030204" pitchFamily="18" charset="0"/>
                              <a:ea typeface="Cambria Math" panose="02040503050406030204" pitchFamily="18" charset="0"/>
                            </a:rPr>
                            <m:t>𝐸𝑚𝑝𝑙𝑒𝑎𝑑𝑜</m:t>
                          </m:r>
                        </m:e>
                      </m:d>
                    </m:oMath>
                  </m:oMathPara>
                </a14:m>
                <a:endParaRPr lang="es-AR" sz="3000" i="1" dirty="0">
                  <a:latin typeface="Cambria Math" panose="02040503050406030204" pitchFamily="18" charset="0"/>
                  <a:ea typeface="Cambria Math" panose="02040503050406030204" pitchFamily="18" charset="0"/>
                </a:endParaRPr>
              </a:p>
              <a:p>
                <a:pPr algn="ctr"/>
                <a14:m>
                  <m:oMath xmlns:m="http://schemas.openxmlformats.org/officeDocument/2006/math">
                    <m:f>
                      <m:fPr>
                        <m:ctrlPr>
                          <a:rPr lang="es-AR" sz="3000" i="1" smtClean="0">
                            <a:latin typeface="Cambria Math" panose="02040503050406030204" pitchFamily="18" charset="0"/>
                          </a:rPr>
                        </m:ctrlPr>
                      </m:fPr>
                      <m:num>
                        <m:r>
                          <a:rPr lang="es-AR" sz="3000" b="0" i="1" smtClean="0">
                            <a:latin typeface="Cambria Math" panose="02040503050406030204" pitchFamily="18" charset="0"/>
                          </a:rPr>
                          <m:t>1</m:t>
                        </m:r>
                      </m:num>
                      <m:den>
                        <m:r>
                          <a:rPr lang="es-AR" sz="3000" b="0" i="1" smtClean="0">
                            <a:latin typeface="Cambria Math" panose="02040503050406030204" pitchFamily="18" charset="0"/>
                          </a:rPr>
                          <m:t>2</m:t>
                        </m:r>
                      </m:den>
                    </m:f>
                    <m:r>
                      <a:rPr lang="es-AR" sz="3000" b="0" i="1" smtClean="0">
                        <a:latin typeface="Cambria Math" panose="02040503050406030204" pitchFamily="18" charset="0"/>
                      </a:rPr>
                      <m:t>𝑥</m:t>
                    </m:r>
                    <m:f>
                      <m:fPr>
                        <m:ctrlPr>
                          <a:rPr lang="es-AR" sz="3000" i="1">
                            <a:latin typeface="Cambria Math" panose="02040503050406030204" pitchFamily="18" charset="0"/>
                            <a:ea typeface="Cambria Math" panose="02040503050406030204" pitchFamily="18" charset="0"/>
                          </a:rPr>
                        </m:ctrlPr>
                      </m:fPr>
                      <m:num>
                        <m:r>
                          <a:rPr lang="es-AR" sz="3000" b="0" i="1" smtClean="0">
                            <a:latin typeface="Cambria Math" panose="02040503050406030204" pitchFamily="18" charset="0"/>
                            <a:ea typeface="Cambria Math" panose="02040503050406030204" pitchFamily="18" charset="0"/>
                          </a:rPr>
                          <m:t>1</m:t>
                        </m:r>
                      </m:num>
                      <m:den>
                        <m:r>
                          <a:rPr lang="es-AR" sz="3000" b="0" i="1" smtClean="0">
                            <a:latin typeface="Cambria Math" panose="02040503050406030204" pitchFamily="18" charset="0"/>
                            <a:ea typeface="Cambria Math" panose="02040503050406030204" pitchFamily="18" charset="0"/>
                          </a:rPr>
                          <m:t>47</m:t>
                        </m:r>
                      </m:den>
                    </m:f>
                  </m:oMath>
                </a14:m>
                <a:r>
                  <a:rPr lang="es-AR" sz="3000" dirty="0">
                    <a:latin typeface="Cambria Math" panose="02040503050406030204" pitchFamily="18" charset="0"/>
                    <a:ea typeface="Cambria Math" panose="02040503050406030204" pitchFamily="18" charset="0"/>
                  </a:rPr>
                  <a:t> = 0,01</a:t>
                </a:r>
              </a:p>
              <a:p>
                <a:endParaRPr lang="es-AR" sz="3000" dirty="0"/>
              </a:p>
            </p:txBody>
          </p:sp>
        </mc:Choice>
        <mc:Fallback xmlns="">
          <p:sp>
            <p:nvSpPr>
              <p:cNvPr id="6" name="TextBox 5"/>
              <p:cNvSpPr txBox="1">
                <a:spLocks noRot="1" noChangeAspect="1" noMove="1" noResize="1" noEditPoints="1" noAdjustHandles="1" noChangeArrowheads="1" noChangeShapeType="1" noTextEdit="1"/>
              </p:cNvSpPr>
              <p:nvPr/>
            </p:nvSpPr>
            <p:spPr>
              <a:xfrm>
                <a:off x="290809" y="4462416"/>
                <a:ext cx="8726909" cy="1576009"/>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9256" y="3362496"/>
                <a:ext cx="8610016" cy="692497"/>
              </a:xfrm>
              <a:prstGeom prst="rect">
                <a:avLst/>
              </a:prstGeom>
              <a:noFill/>
            </p:spPr>
            <p:txBody>
              <a:bodyPr wrap="square" lIns="0" tIns="0" rIns="0" bIns="0" rtlCol="0">
                <a:spAutoFit/>
              </a:bodyPr>
              <a:lstStyle/>
              <a:p>
                <a14:m>
                  <m:oMath xmlns:m="http://schemas.openxmlformats.org/officeDocument/2006/math">
                    <m:sSub>
                      <m:sSubPr>
                        <m:ctrlPr>
                          <a:rPr lang="es-AR" sz="4500" i="1" smtClean="0">
                            <a:latin typeface="Cambria Math" panose="02040503050406030204" pitchFamily="18" charset="0"/>
                            <a:ea typeface="Cambria Math" panose="02040503050406030204" pitchFamily="18" charset="0"/>
                          </a:rPr>
                        </m:ctrlPr>
                      </m:sSubPr>
                      <m:e>
                        <m:r>
                          <a:rPr lang="es-AR" sz="4500" i="1" smtClean="0">
                            <a:latin typeface="Cambria Math" panose="02040503050406030204" pitchFamily="18" charset="0"/>
                            <a:ea typeface="Cambria Math" panose="02040503050406030204" pitchFamily="18" charset="0"/>
                          </a:rPr>
                          <m:t>𝜎</m:t>
                        </m:r>
                      </m:e>
                      <m:sub>
                        <m:r>
                          <a:rPr lang="es-AR" sz="4500" b="0" i="1" smtClean="0">
                            <a:latin typeface="Cambria Math" panose="02040503050406030204" pitchFamily="18" charset="0"/>
                            <a:ea typeface="Cambria Math" panose="02040503050406030204" pitchFamily="18" charset="0"/>
                          </a:rPr>
                          <m:t>𝐺𝑒𝑛𝑒𝑟𝑜</m:t>
                        </m:r>
                        <m:r>
                          <a:rPr lang="es-AR" sz="4500" b="0" i="1" smtClean="0">
                            <a:latin typeface="Cambria Math" panose="02040503050406030204" pitchFamily="18" charset="0"/>
                            <a:ea typeface="Cambria Math" panose="02040503050406030204" pitchFamily="18" charset="0"/>
                          </a:rPr>
                          <m:t>="</m:t>
                        </m:r>
                        <m:r>
                          <a:rPr lang="es-AR" sz="4500" b="0" i="1" smtClean="0">
                            <a:latin typeface="Cambria Math" panose="02040503050406030204" pitchFamily="18" charset="0"/>
                            <a:ea typeface="Cambria Math" panose="02040503050406030204" pitchFamily="18" charset="0"/>
                          </a:rPr>
                          <m:t>𝐹</m:t>
                        </m:r>
                        <m:r>
                          <a:rPr lang="es-AR" sz="4500" b="0" i="1" smtClean="0">
                            <a:latin typeface="Cambria Math" panose="02040503050406030204" pitchFamily="18" charset="0"/>
                            <a:ea typeface="Cambria Math" panose="02040503050406030204" pitchFamily="18" charset="0"/>
                          </a:rPr>
                          <m:t>" </m:t>
                        </m:r>
                        <m:r>
                          <a:rPr lang="es-AR" sz="4500" b="0" i="1" smtClean="0">
                            <a:latin typeface="Cambria Math" panose="02040503050406030204" pitchFamily="18" charset="0"/>
                            <a:ea typeface="Cambria Math" panose="02040503050406030204" pitchFamily="18" charset="0"/>
                          </a:rPr>
                          <m:t>𝑎𝑛𝑑</m:t>
                        </m:r>
                        <m:r>
                          <a:rPr lang="es-AR" sz="4500" b="0" i="1" smtClean="0">
                            <a:latin typeface="Cambria Math" panose="02040503050406030204" pitchFamily="18" charset="0"/>
                            <a:ea typeface="Cambria Math" panose="02040503050406030204" pitchFamily="18" charset="0"/>
                          </a:rPr>
                          <m:t> </m:t>
                        </m:r>
                        <m:r>
                          <a:rPr lang="es-AR" sz="4500" b="0" i="1" smtClean="0">
                            <a:latin typeface="Cambria Math" panose="02040503050406030204" pitchFamily="18" charset="0"/>
                            <a:ea typeface="Cambria Math" panose="02040503050406030204" pitchFamily="18" charset="0"/>
                          </a:rPr>
                          <m:t>𝐸𝑑𝑎𝑑</m:t>
                        </m:r>
                        <m:r>
                          <a:rPr lang="es-AR" sz="4500" b="0" i="1" smtClean="0">
                            <a:latin typeface="Cambria Math" panose="02040503050406030204" pitchFamily="18" charset="0"/>
                            <a:ea typeface="Cambria Math" panose="02040503050406030204" pitchFamily="18" charset="0"/>
                          </a:rPr>
                          <m:t>=37 </m:t>
                        </m:r>
                      </m:sub>
                    </m:sSub>
                  </m:oMath>
                </a14:m>
                <a:r>
                  <a:rPr lang="es-AR" sz="4500" dirty="0">
                    <a:latin typeface="Cambria Math" panose="02040503050406030204" pitchFamily="18" charset="0"/>
                    <a:ea typeface="Cambria Math" panose="02040503050406030204" pitchFamily="18" charset="0"/>
                  </a:rPr>
                  <a:t>(Empleado)</a:t>
                </a:r>
              </a:p>
            </p:txBody>
          </p:sp>
        </mc:Choice>
        <mc:Fallback xmlns="">
          <p:sp>
            <p:nvSpPr>
              <p:cNvPr id="9" name="TextBox 8"/>
              <p:cNvSpPr txBox="1">
                <a:spLocks noRot="1" noChangeAspect="1" noMove="1" noResize="1" noEditPoints="1" noAdjustHandles="1" noChangeArrowheads="1" noChangeShapeType="1" noTextEdit="1"/>
              </p:cNvSpPr>
              <p:nvPr/>
            </p:nvSpPr>
            <p:spPr>
              <a:xfrm>
                <a:off x="349256" y="3362496"/>
                <a:ext cx="8610016" cy="692497"/>
              </a:xfrm>
              <a:prstGeom prst="rect">
                <a:avLst/>
              </a:prstGeom>
              <a:blipFill rotWithShape="0">
                <a:blip r:embed="rId3"/>
                <a:stretch>
                  <a:fillRect t="-25664" r="-3539" b="-50442"/>
                </a:stretch>
              </a:blipFill>
            </p:spPr>
            <p:txBody>
              <a:bodyPr/>
              <a:lstStyle/>
              <a:p>
                <a:r>
                  <a:rPr lang="es-AR">
                    <a:noFill/>
                  </a:rPr>
                  <a:t> </a:t>
                </a:r>
              </a:p>
            </p:txBody>
          </p:sp>
        </mc:Fallback>
      </mc:AlternateContent>
      <p:sp>
        <p:nvSpPr>
          <p:cNvPr id="10" name="Rectangle 9"/>
          <p:cNvSpPr/>
          <p:nvPr/>
        </p:nvSpPr>
        <p:spPr>
          <a:xfrm>
            <a:off x="349256" y="762230"/>
            <a:ext cx="8471471" cy="2793770"/>
          </a:xfrm>
          <a:prstGeom prst="rect">
            <a:avLst/>
          </a:prstGeom>
        </p:spPr>
        <p:txBody>
          <a:bodyPr wrap="square">
            <a:normAutofit lnSpcReduction="10000"/>
          </a:bodyPr>
          <a:lstStyle/>
          <a:p>
            <a:pPr>
              <a:spcBef>
                <a:spcPts val="600"/>
              </a:spcBef>
            </a:pPr>
            <a:r>
              <a:rPr lang="es-ES" sz="2400" dirty="0"/>
              <a:t>Ejemplo:</a:t>
            </a:r>
          </a:p>
          <a:p>
            <a:pPr>
              <a:spcBef>
                <a:spcPts val="600"/>
              </a:spcBef>
            </a:pPr>
            <a:r>
              <a:rPr lang="es-ES" sz="2400" dirty="0"/>
              <a:t>Cual es el factor de selectividad para las condiciones de que el genero sea femenino en la tabla de empleado, sabiendo que los posibles géneros son masculino y femenino, y de que la edad sea de 37 años, sabiendo que la edad puede estar comprendida entre 18 y 65 .</a:t>
            </a:r>
          </a:p>
          <a:p>
            <a:pPr>
              <a:spcBef>
                <a:spcPts val="600"/>
              </a:spcBef>
            </a:pPr>
            <a:r>
              <a:rPr lang="es-ES" sz="2400" dirty="0"/>
              <a:t>La cantidad de edades posibles esta dada por </a:t>
            </a:r>
            <a:r>
              <a:rPr lang="es-ES" sz="2400" dirty="0">
                <a:latin typeface="Cambria Math" panose="02040503050406030204" pitchFamily="18" charset="0"/>
                <a:ea typeface="Cambria Math" panose="02040503050406030204" pitchFamily="18" charset="0"/>
              </a:rPr>
              <a:t>65-18 = 47</a:t>
            </a:r>
          </a:p>
        </p:txBody>
      </p:sp>
    </p:spTree>
    <p:extLst>
      <p:ext uri="{BB962C8B-B14F-4D97-AF65-F5344CB8AC3E}">
        <p14:creationId xmlns:p14="http://schemas.microsoft.com/office/powerpoint/2010/main" val="949993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a:t>
            </a:r>
            <a:r>
              <a:rPr lang="es-AR" sz="4400" dirty="0" err="1">
                <a:solidFill>
                  <a:srgbClr val="572314"/>
                </a:solidFill>
                <a:latin typeface="Gill Sans MT"/>
              </a:rPr>
              <a:t>Or</a:t>
            </a:r>
            <a:endParaRPr lang="es-AR" sz="4400" dirty="0"/>
          </a:p>
        </p:txBody>
      </p:sp>
      <mc:AlternateContent xmlns:mc="http://schemas.openxmlformats.org/markup-compatibility/2006" xmlns:a14="http://schemas.microsoft.com/office/drawing/2010/main">
        <mc:Choice Requires="a14">
          <p:sp>
            <p:nvSpPr>
              <p:cNvPr id="6" name="TextBox 5"/>
              <p:cNvSpPr txBox="1"/>
              <p:nvPr/>
            </p:nvSpPr>
            <p:spPr>
              <a:xfrm>
                <a:off x="277817" y="3149499"/>
                <a:ext cx="8588364" cy="1247393"/>
              </a:xfrm>
              <a:prstGeom prst="rect">
                <a:avLst/>
              </a:prstGeom>
              <a:noFill/>
              <a:ln w="25400">
                <a:solidFill>
                  <a:schemeClr val="accent1">
                    <a:shade val="5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𝑃</m:t>
                      </m:r>
                      <m:d>
                        <m:dPr>
                          <m:ctrlPr>
                            <a:rPr lang="es-AR" sz="2400" b="0" i="1" smtClean="0">
                              <a:latin typeface="Cambria Math" panose="02040503050406030204" pitchFamily="18" charset="0"/>
                            </a:rPr>
                          </m:ctrlPr>
                        </m:dPr>
                        <m:e>
                          <m:sSub>
                            <m:sSubPr>
                              <m:ctrlPr>
                                <a:rPr lang="es-AR" sz="2400" b="0" i="1" smtClean="0">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𝜎</m:t>
                              </m:r>
                            </m:e>
                            <m:sub>
                              <m:r>
                                <a:rPr lang="es-AR" sz="2400" i="1">
                                  <a:latin typeface="Cambria Math" panose="02040503050406030204" pitchFamily="18" charset="0"/>
                                  <a:ea typeface="Cambria Math" panose="02040503050406030204" pitchFamily="18" charset="0"/>
                                </a:rPr>
                                <m:t>𝐴𝑗</m:t>
                              </m:r>
                              <m:r>
                                <a:rPr lang="es-AR" sz="2400" b="0" i="1" smtClean="0">
                                  <a:latin typeface="Cambria Math" panose="02040503050406030204" pitchFamily="18" charset="0"/>
                                  <a:ea typeface="Cambria Math" panose="02040503050406030204" pitchFamily="18" charset="0"/>
                                </a:rPr>
                                <m:t>=</m:t>
                              </m:r>
                              <m:r>
                                <a:rPr lang="es-AR" sz="2400" b="0" i="1" smtClean="0">
                                  <a:latin typeface="Cambria Math" panose="02040503050406030204" pitchFamily="18" charset="0"/>
                                  <a:ea typeface="Cambria Math" panose="02040503050406030204" pitchFamily="18" charset="0"/>
                                </a:rPr>
                                <m:t>𝐶</m:t>
                              </m:r>
                            </m:sub>
                          </m:sSub>
                          <m:r>
                            <a:rPr lang="es-AR" sz="2400" b="0" i="1" smtClean="0">
                              <a:latin typeface="Cambria Math" panose="02040503050406030204" pitchFamily="18" charset="0"/>
                              <a:ea typeface="Cambria Math" panose="02040503050406030204" pitchFamily="18" charset="0"/>
                            </a:rPr>
                            <m:t> ;</m:t>
                          </m:r>
                          <m:r>
                            <a:rPr lang="es-AR" sz="2400" b="0" i="1" smtClean="0">
                              <a:latin typeface="Cambria Math" panose="02040503050406030204" pitchFamily="18" charset="0"/>
                              <a:ea typeface="Cambria Math" panose="02040503050406030204" pitchFamily="18" charset="0"/>
                            </a:rPr>
                            <m:t>𝑇</m:t>
                          </m:r>
                        </m:e>
                      </m:d>
                      <m:r>
                        <a:rPr lang="es-AR" sz="2400" b="0" i="1" smtClean="0">
                          <a:latin typeface="Cambria Math" panose="02040503050406030204" pitchFamily="18" charset="0"/>
                        </a:rPr>
                        <m:t>+ </m:t>
                      </m:r>
                      <m:r>
                        <a:rPr lang="es-AR" sz="2400" i="1">
                          <a:latin typeface="Cambria Math" panose="02040503050406030204" pitchFamily="18" charset="0"/>
                        </a:rPr>
                        <m:t>𝑃</m:t>
                      </m:r>
                      <m:d>
                        <m:dPr>
                          <m:ctrlPr>
                            <a:rPr lang="es-AR" sz="2400" i="1">
                              <a:latin typeface="Cambria Math" panose="02040503050406030204" pitchFamily="18" charset="0"/>
                            </a:rPr>
                          </m:ctrlPr>
                        </m:dPr>
                        <m:e>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𝜎</m:t>
                              </m:r>
                            </m:e>
                            <m:sub>
                              <m:r>
                                <a:rPr lang="es-AR" sz="2400" i="1">
                                  <a:latin typeface="Cambria Math" panose="02040503050406030204" pitchFamily="18" charset="0"/>
                                  <a:ea typeface="Cambria Math" panose="02040503050406030204" pitchFamily="18" charset="0"/>
                                </a:rPr>
                                <m:t>𝐴𝑘</m:t>
                              </m:r>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𝐷</m:t>
                              </m:r>
                            </m:sub>
                          </m:sSub>
                          <m:r>
                            <a:rPr lang="es-AR" sz="2400" i="1">
                              <a:latin typeface="Cambria Math" panose="02040503050406030204" pitchFamily="18" charset="0"/>
                              <a:ea typeface="Cambria Math" panose="02040503050406030204" pitchFamily="18" charset="0"/>
                            </a:rPr>
                            <m:t> ;</m:t>
                          </m:r>
                          <m:r>
                            <a:rPr lang="es-AR" sz="2400" i="1">
                              <a:latin typeface="Cambria Math" panose="02040503050406030204" pitchFamily="18" charset="0"/>
                              <a:ea typeface="Cambria Math" panose="02040503050406030204" pitchFamily="18" charset="0"/>
                            </a:rPr>
                            <m:t>𝑇</m:t>
                          </m:r>
                        </m:e>
                      </m:d>
                      <m:r>
                        <a:rPr lang="es-AR" sz="2400" b="0" i="1" smtClean="0">
                          <a:latin typeface="Cambria Math" panose="02040503050406030204" pitchFamily="18" charset="0"/>
                          <a:ea typeface="Cambria Math" panose="02040503050406030204" pitchFamily="18" charset="0"/>
                        </a:rPr>
                        <m:t>−</m:t>
                      </m:r>
                      <m:d>
                        <m:dPr>
                          <m:begChr m:val="["/>
                          <m:endChr m:val="]"/>
                          <m:ctrlPr>
                            <a:rPr lang="es-AR" sz="2400" b="0" i="1" smtClean="0">
                              <a:latin typeface="Cambria Math" panose="02040503050406030204" pitchFamily="18" charset="0"/>
                              <a:ea typeface="Cambria Math" panose="02040503050406030204" pitchFamily="18" charset="0"/>
                            </a:rPr>
                          </m:ctrlPr>
                        </m:dPr>
                        <m:e>
                          <m:r>
                            <a:rPr lang="es-AR" sz="2400" i="1">
                              <a:latin typeface="Cambria Math" panose="02040503050406030204" pitchFamily="18" charset="0"/>
                            </a:rPr>
                            <m:t>𝑃</m:t>
                          </m:r>
                          <m:d>
                            <m:dPr>
                              <m:ctrlPr>
                                <a:rPr lang="es-AR" sz="2400" i="1">
                                  <a:latin typeface="Cambria Math" panose="02040503050406030204" pitchFamily="18" charset="0"/>
                                </a:rPr>
                              </m:ctrlPr>
                            </m:dPr>
                            <m:e>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𝜎</m:t>
                                  </m:r>
                                </m:e>
                                <m:sub>
                                  <m:r>
                                    <a:rPr lang="es-AR" sz="2400" i="1">
                                      <a:latin typeface="Cambria Math" panose="02040503050406030204" pitchFamily="18" charset="0"/>
                                      <a:ea typeface="Cambria Math" panose="02040503050406030204" pitchFamily="18" charset="0"/>
                                    </a:rPr>
                                    <m:t>𝐴𝑗</m:t>
                                  </m:r>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𝐶</m:t>
                                  </m:r>
                                </m:sub>
                              </m:sSub>
                              <m:r>
                                <a:rPr lang="es-AR" sz="2400" i="1">
                                  <a:latin typeface="Cambria Math" panose="02040503050406030204" pitchFamily="18" charset="0"/>
                                  <a:ea typeface="Cambria Math" panose="02040503050406030204" pitchFamily="18" charset="0"/>
                                </a:rPr>
                                <m:t> ;</m:t>
                              </m:r>
                              <m:r>
                                <a:rPr lang="es-AR" sz="2400" i="1">
                                  <a:latin typeface="Cambria Math" panose="02040503050406030204" pitchFamily="18" charset="0"/>
                                  <a:ea typeface="Cambria Math" panose="02040503050406030204" pitchFamily="18" charset="0"/>
                                </a:rPr>
                                <m:t>𝑇</m:t>
                              </m:r>
                            </m:e>
                          </m:d>
                          <m:r>
                            <a:rPr lang="es-AR" sz="2400" i="1">
                              <a:latin typeface="Cambria Math" panose="02040503050406030204" pitchFamily="18" charset="0"/>
                              <a:ea typeface="Cambria Math" panose="02040503050406030204" pitchFamily="18" charset="0"/>
                            </a:rPr>
                            <m:t>𝑥</m:t>
                          </m:r>
                          <m:r>
                            <a:rPr lang="es-AR" sz="2400" i="1">
                              <a:latin typeface="Cambria Math" panose="02040503050406030204" pitchFamily="18" charset="0"/>
                            </a:rPr>
                            <m:t> </m:t>
                          </m:r>
                          <m:r>
                            <a:rPr lang="es-AR" sz="2400" i="1">
                              <a:latin typeface="Cambria Math" panose="02040503050406030204" pitchFamily="18" charset="0"/>
                            </a:rPr>
                            <m:t>𝑃</m:t>
                          </m:r>
                          <m:d>
                            <m:dPr>
                              <m:ctrlPr>
                                <a:rPr lang="es-AR" sz="2400" i="1">
                                  <a:latin typeface="Cambria Math" panose="02040503050406030204" pitchFamily="18" charset="0"/>
                                </a:rPr>
                              </m:ctrlPr>
                            </m:dPr>
                            <m:e>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𝜎</m:t>
                                  </m:r>
                                </m:e>
                                <m:sub>
                                  <m:r>
                                    <a:rPr lang="es-AR" sz="2400" i="1">
                                      <a:latin typeface="Cambria Math" panose="02040503050406030204" pitchFamily="18" charset="0"/>
                                      <a:ea typeface="Cambria Math" panose="02040503050406030204" pitchFamily="18" charset="0"/>
                                    </a:rPr>
                                    <m:t>𝐴𝑘</m:t>
                                  </m:r>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𝐷</m:t>
                                  </m:r>
                                </m:sub>
                              </m:sSub>
                              <m:r>
                                <a:rPr lang="es-AR" sz="2400" i="1">
                                  <a:latin typeface="Cambria Math" panose="02040503050406030204" pitchFamily="18" charset="0"/>
                                  <a:ea typeface="Cambria Math" panose="02040503050406030204" pitchFamily="18" charset="0"/>
                                </a:rPr>
                                <m:t> ;</m:t>
                              </m:r>
                              <m:r>
                                <a:rPr lang="es-AR" sz="2400" i="1">
                                  <a:latin typeface="Cambria Math" panose="02040503050406030204" pitchFamily="18" charset="0"/>
                                  <a:ea typeface="Cambria Math" panose="02040503050406030204" pitchFamily="18" charset="0"/>
                                </a:rPr>
                                <m:t>𝑇</m:t>
                              </m:r>
                            </m:e>
                          </m:d>
                        </m:e>
                      </m:d>
                    </m:oMath>
                  </m:oMathPara>
                </a14:m>
                <a:endParaRPr lang="es-AR"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s-AR" sz="2400" i="1">
                              <a:latin typeface="Cambria Math" panose="02040503050406030204" pitchFamily="18" charset="0"/>
                            </a:rPr>
                          </m:ctrlPr>
                        </m:fPr>
                        <m:num>
                          <m:r>
                            <a:rPr lang="es-AR" sz="2400" i="1">
                              <a:latin typeface="Cambria Math" panose="02040503050406030204" pitchFamily="18" charset="0"/>
                            </a:rPr>
                            <m:t>1</m:t>
                          </m:r>
                        </m:num>
                        <m:den>
                          <m:r>
                            <a:rPr lang="es-AR" sz="2400" i="1">
                              <a:latin typeface="Cambria Math" panose="02040503050406030204" pitchFamily="18" charset="0"/>
                            </a:rPr>
                            <m:t>𝑉</m:t>
                          </m:r>
                          <m:r>
                            <a:rPr lang="es-AR" sz="2400" i="1">
                              <a:latin typeface="Cambria Math" panose="02040503050406030204" pitchFamily="18" charset="0"/>
                            </a:rPr>
                            <m:t>(</m:t>
                          </m:r>
                          <m:r>
                            <a:rPr lang="es-AR" sz="2400" i="1">
                              <a:latin typeface="Cambria Math" panose="02040503050406030204" pitchFamily="18" charset="0"/>
                            </a:rPr>
                            <m:t>𝐴𝑗</m:t>
                          </m:r>
                          <m:r>
                            <a:rPr lang="es-AR" sz="2400" i="1">
                              <a:latin typeface="Cambria Math" panose="02040503050406030204" pitchFamily="18" charset="0"/>
                            </a:rPr>
                            <m:t>;</m:t>
                          </m:r>
                          <m:r>
                            <a:rPr lang="es-AR" sz="2400" i="1">
                              <a:latin typeface="Cambria Math" panose="02040503050406030204" pitchFamily="18" charset="0"/>
                            </a:rPr>
                            <m:t>𝑇</m:t>
                          </m:r>
                          <m:r>
                            <a:rPr lang="es-AR" sz="2400" i="1">
                              <a:latin typeface="Cambria Math" panose="02040503050406030204" pitchFamily="18" charset="0"/>
                            </a:rPr>
                            <m:t>)</m:t>
                          </m:r>
                        </m:den>
                      </m:f>
                      <m:r>
                        <a:rPr lang="es-AR" sz="2400" b="0" i="1" smtClean="0">
                          <a:latin typeface="Cambria Math" panose="02040503050406030204" pitchFamily="18" charset="0"/>
                        </a:rPr>
                        <m:t>+</m:t>
                      </m:r>
                      <m:f>
                        <m:fPr>
                          <m:ctrlPr>
                            <a:rPr lang="es-AR" sz="2400" i="1">
                              <a:latin typeface="Cambria Math" panose="02040503050406030204" pitchFamily="18" charset="0"/>
                            </a:rPr>
                          </m:ctrlPr>
                        </m:fPr>
                        <m:num>
                          <m:r>
                            <a:rPr lang="es-AR" sz="2400" i="1">
                              <a:latin typeface="Cambria Math" panose="02040503050406030204" pitchFamily="18" charset="0"/>
                            </a:rPr>
                            <m:t>1</m:t>
                          </m:r>
                        </m:num>
                        <m:den>
                          <m:r>
                            <a:rPr lang="es-AR" sz="2400" i="1">
                              <a:latin typeface="Cambria Math" panose="02040503050406030204" pitchFamily="18" charset="0"/>
                            </a:rPr>
                            <m:t>𝑉</m:t>
                          </m:r>
                          <m:r>
                            <a:rPr lang="es-AR" sz="2400" i="1">
                              <a:latin typeface="Cambria Math" panose="02040503050406030204" pitchFamily="18" charset="0"/>
                            </a:rPr>
                            <m:t>(</m:t>
                          </m:r>
                          <m:r>
                            <a:rPr lang="es-AR" sz="2400" i="1">
                              <a:latin typeface="Cambria Math" panose="02040503050406030204" pitchFamily="18" charset="0"/>
                            </a:rPr>
                            <m:t>𝐴𝑘</m:t>
                          </m:r>
                          <m:r>
                            <a:rPr lang="es-AR" sz="2400" i="1">
                              <a:latin typeface="Cambria Math" panose="02040503050406030204" pitchFamily="18" charset="0"/>
                            </a:rPr>
                            <m:t>;</m:t>
                          </m:r>
                          <m:r>
                            <a:rPr lang="es-AR" sz="2400" i="1">
                              <a:latin typeface="Cambria Math" panose="02040503050406030204" pitchFamily="18" charset="0"/>
                            </a:rPr>
                            <m:t>𝑇</m:t>
                          </m:r>
                          <m:r>
                            <a:rPr lang="es-AR" sz="2400" i="1">
                              <a:latin typeface="Cambria Math" panose="02040503050406030204" pitchFamily="18" charset="0"/>
                            </a:rPr>
                            <m:t>)</m:t>
                          </m:r>
                        </m:den>
                      </m:f>
                      <m:r>
                        <a:rPr lang="es-AR" sz="2400" b="0" i="1" smtClean="0">
                          <a:latin typeface="Cambria Math" panose="02040503050406030204" pitchFamily="18" charset="0"/>
                        </a:rPr>
                        <m:t>−</m:t>
                      </m:r>
                      <m:d>
                        <m:dPr>
                          <m:begChr m:val="["/>
                          <m:endChr m:val="]"/>
                          <m:ctrlPr>
                            <a:rPr lang="es-AR" sz="2400" b="0" i="1" smtClean="0">
                              <a:latin typeface="Cambria Math" panose="02040503050406030204" pitchFamily="18" charset="0"/>
                            </a:rPr>
                          </m:ctrlPr>
                        </m:dPr>
                        <m:e>
                          <m:f>
                            <m:fPr>
                              <m:ctrlPr>
                                <a:rPr lang="es-AR" sz="2400" i="1">
                                  <a:latin typeface="Cambria Math" panose="02040503050406030204" pitchFamily="18" charset="0"/>
                                </a:rPr>
                              </m:ctrlPr>
                            </m:fPr>
                            <m:num>
                              <m:r>
                                <a:rPr lang="es-AR" sz="2400" i="1">
                                  <a:latin typeface="Cambria Math" panose="02040503050406030204" pitchFamily="18" charset="0"/>
                                </a:rPr>
                                <m:t>1</m:t>
                              </m:r>
                            </m:num>
                            <m:den>
                              <m:r>
                                <a:rPr lang="es-AR" sz="2400" i="1">
                                  <a:latin typeface="Cambria Math" panose="02040503050406030204" pitchFamily="18" charset="0"/>
                                </a:rPr>
                                <m:t>𝑉</m:t>
                              </m:r>
                              <m:r>
                                <a:rPr lang="es-AR" sz="2400" i="1">
                                  <a:latin typeface="Cambria Math" panose="02040503050406030204" pitchFamily="18" charset="0"/>
                                </a:rPr>
                                <m:t>(</m:t>
                              </m:r>
                              <m:r>
                                <a:rPr lang="es-AR" sz="2400" i="1">
                                  <a:latin typeface="Cambria Math" panose="02040503050406030204" pitchFamily="18" charset="0"/>
                                </a:rPr>
                                <m:t>𝐴𝑗</m:t>
                              </m:r>
                              <m:r>
                                <a:rPr lang="es-AR" sz="2400" i="1">
                                  <a:latin typeface="Cambria Math" panose="02040503050406030204" pitchFamily="18" charset="0"/>
                                </a:rPr>
                                <m:t>;</m:t>
                              </m:r>
                              <m:r>
                                <a:rPr lang="es-AR" sz="2400" i="1">
                                  <a:latin typeface="Cambria Math" panose="02040503050406030204" pitchFamily="18" charset="0"/>
                                </a:rPr>
                                <m:t>𝑇</m:t>
                              </m:r>
                              <m:r>
                                <a:rPr lang="es-AR" sz="2400" i="1">
                                  <a:latin typeface="Cambria Math" panose="02040503050406030204" pitchFamily="18" charset="0"/>
                                </a:rPr>
                                <m:t>)</m:t>
                              </m:r>
                            </m:den>
                          </m:f>
                          <m:r>
                            <a:rPr lang="es-AR" sz="2400" i="1">
                              <a:latin typeface="Cambria Math" panose="02040503050406030204" pitchFamily="18" charset="0"/>
                            </a:rPr>
                            <m:t>𝑥</m:t>
                          </m:r>
                          <m:f>
                            <m:fPr>
                              <m:ctrlPr>
                                <a:rPr lang="es-AR" sz="2400" i="1">
                                  <a:latin typeface="Cambria Math" panose="02040503050406030204" pitchFamily="18" charset="0"/>
                                </a:rPr>
                              </m:ctrlPr>
                            </m:fPr>
                            <m:num>
                              <m:r>
                                <a:rPr lang="es-AR" sz="2400" i="1">
                                  <a:latin typeface="Cambria Math" panose="02040503050406030204" pitchFamily="18" charset="0"/>
                                </a:rPr>
                                <m:t>1</m:t>
                              </m:r>
                            </m:num>
                            <m:den>
                              <m:r>
                                <a:rPr lang="es-AR" sz="2400" i="1">
                                  <a:latin typeface="Cambria Math" panose="02040503050406030204" pitchFamily="18" charset="0"/>
                                </a:rPr>
                                <m:t>𝑉</m:t>
                              </m:r>
                              <m:r>
                                <a:rPr lang="es-AR" sz="2400" i="1">
                                  <a:latin typeface="Cambria Math" panose="02040503050406030204" pitchFamily="18" charset="0"/>
                                </a:rPr>
                                <m:t>(</m:t>
                              </m:r>
                              <m:r>
                                <a:rPr lang="es-AR" sz="2400" i="1">
                                  <a:latin typeface="Cambria Math" panose="02040503050406030204" pitchFamily="18" charset="0"/>
                                </a:rPr>
                                <m:t>𝐴𝑘</m:t>
                              </m:r>
                              <m:r>
                                <a:rPr lang="es-AR" sz="2400" i="1">
                                  <a:latin typeface="Cambria Math" panose="02040503050406030204" pitchFamily="18" charset="0"/>
                                </a:rPr>
                                <m:t>;</m:t>
                              </m:r>
                              <m:r>
                                <a:rPr lang="es-AR" sz="2400" i="1">
                                  <a:latin typeface="Cambria Math" panose="02040503050406030204" pitchFamily="18" charset="0"/>
                                </a:rPr>
                                <m:t>𝑇</m:t>
                              </m:r>
                              <m:r>
                                <a:rPr lang="es-AR" sz="2400" i="1">
                                  <a:latin typeface="Cambria Math" panose="02040503050406030204" pitchFamily="18" charset="0"/>
                                </a:rPr>
                                <m:t>)</m:t>
                              </m:r>
                            </m:den>
                          </m:f>
                        </m:e>
                      </m:d>
                    </m:oMath>
                  </m:oMathPara>
                </a14:m>
                <a:endParaRPr lang="es-AR"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77817" y="3149499"/>
                <a:ext cx="8588364" cy="1247393"/>
              </a:xfrm>
              <a:prstGeom prst="rect">
                <a:avLst/>
              </a:prstGeom>
              <a:blipFill rotWithShape="0">
                <a:blip r:embed="rId2"/>
                <a:stretch>
                  <a:fillRect/>
                </a:stretch>
              </a:blipFill>
              <a:ln w="25400">
                <a:solidFill>
                  <a:schemeClr val="accent1">
                    <a:shade val="50000"/>
                  </a:schemeClr>
                </a:solidFill>
              </a:ln>
            </p:spPr>
            <p:txBody>
              <a:bodyPr/>
              <a:lstStyle/>
              <a:p>
                <a:r>
                  <a:rPr lang="es-AR">
                    <a:noFill/>
                  </a:rPr>
                  <a:t> </a:t>
                </a:r>
              </a:p>
            </p:txBody>
          </p:sp>
        </mc:Fallback>
      </mc:AlternateContent>
      <p:sp>
        <p:nvSpPr>
          <p:cNvPr id="8" name="TextBox 7"/>
          <p:cNvSpPr txBox="1"/>
          <p:nvPr/>
        </p:nvSpPr>
        <p:spPr>
          <a:xfrm>
            <a:off x="628073" y="1590223"/>
            <a:ext cx="2752436" cy="1311564"/>
          </a:xfrm>
          <a:prstGeom prst="rect">
            <a:avLst/>
          </a:prstGeom>
          <a:noFill/>
        </p:spPr>
        <p:txBody>
          <a:bodyPr wrap="square" rtlCol="0">
            <a:normAutofit fontScale="92500" lnSpcReduction="10000"/>
          </a:bodyPr>
          <a:lstStyle/>
          <a:p>
            <a:r>
              <a:rPr lang="es-AR" sz="2400" dirty="0">
                <a:latin typeface="Courier New" panose="02070309020205020404" pitchFamily="49" charset="0"/>
                <a:cs typeface="Courier New" panose="02070309020205020404" pitchFamily="49" charset="0"/>
              </a:rPr>
              <a:t>SELECT *</a:t>
            </a:r>
          </a:p>
          <a:p>
            <a:r>
              <a:rPr lang="es-AR" sz="2400" dirty="0">
                <a:latin typeface="Courier New" panose="02070309020205020404" pitchFamily="49" charset="0"/>
                <a:cs typeface="Courier New" panose="02070309020205020404" pitchFamily="49" charset="0"/>
              </a:rPr>
              <a:t>FROM </a:t>
            </a:r>
            <a:r>
              <a:rPr lang="es-AR" sz="2400" b="1" dirty="0">
                <a:latin typeface="Courier New" panose="02070309020205020404" pitchFamily="49" charset="0"/>
                <a:cs typeface="Courier New" panose="02070309020205020404" pitchFamily="49" charset="0"/>
              </a:rPr>
              <a:t>T</a:t>
            </a:r>
          </a:p>
          <a:p>
            <a:r>
              <a:rPr lang="es-AR" sz="2400" dirty="0">
                <a:latin typeface="Courier New" panose="02070309020205020404" pitchFamily="49" charset="0"/>
                <a:cs typeface="Courier New" panose="02070309020205020404" pitchFamily="49" charset="0"/>
              </a:rPr>
              <a:t>WHERE </a:t>
            </a:r>
            <a:r>
              <a:rPr lang="es-AR" sz="2400" b="1" dirty="0">
                <a:latin typeface="Courier New" panose="02070309020205020404" pitchFamily="49" charset="0"/>
                <a:cs typeface="Courier New" panose="02070309020205020404" pitchFamily="49" charset="0"/>
              </a:rPr>
              <a:t>Aj = C</a:t>
            </a:r>
          </a:p>
          <a:p>
            <a:r>
              <a:rPr lang="es-AR" sz="2400" dirty="0">
                <a:latin typeface="Courier New" panose="02070309020205020404" pitchFamily="49" charset="0"/>
                <a:cs typeface="Courier New" panose="02070309020205020404" pitchFamily="49" charset="0"/>
              </a:rPr>
              <a:t>OR    </a:t>
            </a:r>
            <a:r>
              <a:rPr lang="es-AR" sz="2400" b="1" dirty="0" err="1">
                <a:latin typeface="Courier New" panose="02070309020205020404" pitchFamily="49" charset="0"/>
                <a:cs typeface="Courier New" panose="02070309020205020404" pitchFamily="49" charset="0"/>
              </a:rPr>
              <a:t>Ak</a:t>
            </a:r>
            <a:r>
              <a:rPr lang="es-AR" sz="2400" b="1" dirty="0">
                <a:latin typeface="Courier New" panose="02070309020205020404" pitchFamily="49" charset="0"/>
                <a:cs typeface="Courier New" panose="02070309020205020404" pitchFamily="49" charset="0"/>
              </a:rPr>
              <a:t> = D</a:t>
            </a:r>
          </a:p>
          <a:p>
            <a:endParaRPr lang="es-AR" sz="2400"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9" name="TextBox 8"/>
              <p:cNvSpPr txBox="1"/>
              <p:nvPr/>
            </p:nvSpPr>
            <p:spPr>
              <a:xfrm>
                <a:off x="4017819" y="1736307"/>
                <a:ext cx="4470399" cy="737381"/>
              </a:xfrm>
              <a:prstGeom prst="rect">
                <a:avLst/>
              </a:prstGeom>
              <a:noFill/>
            </p:spPr>
            <p:txBody>
              <a:bodyPr wrap="square" lIns="0" tIns="0" rIns="0" bIns="0" rtlCol="0">
                <a:spAutoFit/>
              </a:bodyPr>
              <a:lstStyle/>
              <a:p>
                <a14:m>
                  <m:oMath xmlns:m="http://schemas.openxmlformats.org/officeDocument/2006/math">
                    <m:sSub>
                      <m:sSubPr>
                        <m:ctrlPr>
                          <a:rPr lang="es-AR" sz="4000" i="1" smtClean="0">
                            <a:latin typeface="Cambria Math" panose="02040503050406030204" pitchFamily="18" charset="0"/>
                            <a:ea typeface="Cambria Math" panose="02040503050406030204" pitchFamily="18" charset="0"/>
                          </a:rPr>
                        </m:ctrlPr>
                      </m:sSubPr>
                      <m:e>
                        <m:r>
                          <a:rPr lang="es-AR" sz="4000" i="1" smtClean="0">
                            <a:latin typeface="Cambria Math" panose="02040503050406030204" pitchFamily="18" charset="0"/>
                            <a:ea typeface="Cambria Math" panose="02040503050406030204" pitchFamily="18" charset="0"/>
                          </a:rPr>
                          <m:t>𝜎</m:t>
                        </m:r>
                      </m:e>
                      <m:sub>
                        <m:sSub>
                          <m:sSubPr>
                            <m:ctrlPr>
                              <a:rPr lang="es-AR" sz="4000" i="1" smtClean="0">
                                <a:latin typeface="Cambria Math" panose="02040503050406030204" pitchFamily="18" charset="0"/>
                                <a:ea typeface="Cambria Math" panose="02040503050406030204" pitchFamily="18" charset="0"/>
                              </a:rPr>
                            </m:ctrlPr>
                          </m:sSubPr>
                          <m:e>
                            <m:r>
                              <a:rPr lang="es-AR" sz="4000" b="0" i="1" smtClean="0">
                                <a:latin typeface="Cambria Math" panose="02040503050406030204" pitchFamily="18" charset="0"/>
                                <a:ea typeface="Cambria Math" panose="02040503050406030204" pitchFamily="18" charset="0"/>
                              </a:rPr>
                              <m:t>𝐴</m:t>
                            </m:r>
                          </m:e>
                          <m:sub>
                            <m:r>
                              <a:rPr lang="es-AR" sz="4000" b="0" i="1" smtClean="0">
                                <a:latin typeface="Cambria Math" panose="02040503050406030204" pitchFamily="18" charset="0"/>
                                <a:ea typeface="Cambria Math" panose="02040503050406030204" pitchFamily="18" charset="0"/>
                              </a:rPr>
                              <m:t>𝑗</m:t>
                            </m:r>
                          </m:sub>
                        </m:sSub>
                        <m:r>
                          <a:rPr lang="es-AR" sz="4000" b="0" i="1" smtClean="0">
                            <a:latin typeface="Cambria Math" panose="02040503050406030204" pitchFamily="18" charset="0"/>
                            <a:ea typeface="Cambria Math" panose="02040503050406030204" pitchFamily="18" charset="0"/>
                          </a:rPr>
                          <m:t>=</m:t>
                        </m:r>
                        <m:r>
                          <a:rPr lang="es-AR" sz="4000" b="0" i="1" smtClean="0">
                            <a:latin typeface="Cambria Math" panose="02040503050406030204" pitchFamily="18" charset="0"/>
                            <a:ea typeface="Cambria Math" panose="02040503050406030204" pitchFamily="18" charset="0"/>
                          </a:rPr>
                          <m:t>𝐶</m:t>
                        </m:r>
                        <m:r>
                          <a:rPr lang="es-AR" sz="4000" b="0" i="1" smtClean="0">
                            <a:latin typeface="Cambria Math" panose="02040503050406030204" pitchFamily="18" charset="0"/>
                            <a:ea typeface="Cambria Math" panose="02040503050406030204" pitchFamily="18" charset="0"/>
                          </a:rPr>
                          <m:t> </m:t>
                        </m:r>
                        <m:r>
                          <a:rPr lang="es-AR" sz="4000" b="0" i="1" smtClean="0">
                            <a:latin typeface="Cambria Math" panose="02040503050406030204" pitchFamily="18" charset="0"/>
                            <a:ea typeface="Cambria Math" panose="02040503050406030204" pitchFamily="18" charset="0"/>
                          </a:rPr>
                          <m:t>𝑜𝑟</m:t>
                        </m:r>
                        <m:r>
                          <a:rPr lang="es-AR" sz="4000" b="0" i="1" smtClean="0">
                            <a:latin typeface="Cambria Math" panose="02040503050406030204" pitchFamily="18" charset="0"/>
                            <a:ea typeface="Cambria Math" panose="02040503050406030204" pitchFamily="18" charset="0"/>
                          </a:rPr>
                          <m:t> </m:t>
                        </m:r>
                        <m:sSub>
                          <m:sSubPr>
                            <m:ctrlPr>
                              <a:rPr lang="es-AR" sz="4000" b="0" i="1" smtClean="0">
                                <a:latin typeface="Cambria Math" panose="02040503050406030204" pitchFamily="18" charset="0"/>
                                <a:ea typeface="Cambria Math" panose="02040503050406030204" pitchFamily="18" charset="0"/>
                              </a:rPr>
                            </m:ctrlPr>
                          </m:sSubPr>
                          <m:e>
                            <m:r>
                              <a:rPr lang="es-AR" sz="4000" b="0" i="1" smtClean="0">
                                <a:latin typeface="Cambria Math" panose="02040503050406030204" pitchFamily="18" charset="0"/>
                                <a:ea typeface="Cambria Math" panose="02040503050406030204" pitchFamily="18" charset="0"/>
                              </a:rPr>
                              <m:t>𝐴</m:t>
                            </m:r>
                          </m:e>
                          <m:sub>
                            <m:r>
                              <a:rPr lang="es-AR" sz="4000" b="0" i="1" smtClean="0">
                                <a:latin typeface="Cambria Math" panose="02040503050406030204" pitchFamily="18" charset="0"/>
                                <a:ea typeface="Cambria Math" panose="02040503050406030204" pitchFamily="18" charset="0"/>
                              </a:rPr>
                              <m:t>𝑘</m:t>
                            </m:r>
                          </m:sub>
                        </m:sSub>
                        <m:r>
                          <a:rPr lang="es-AR" sz="4000" b="0" i="1" smtClean="0">
                            <a:latin typeface="Cambria Math" panose="02040503050406030204" pitchFamily="18" charset="0"/>
                            <a:ea typeface="Cambria Math" panose="02040503050406030204" pitchFamily="18" charset="0"/>
                          </a:rPr>
                          <m:t>=</m:t>
                        </m:r>
                        <m:r>
                          <a:rPr lang="es-AR" sz="4000" b="0" i="1" smtClean="0">
                            <a:latin typeface="Cambria Math" panose="02040503050406030204" pitchFamily="18" charset="0"/>
                            <a:ea typeface="Cambria Math" panose="02040503050406030204" pitchFamily="18" charset="0"/>
                          </a:rPr>
                          <m:t>𝐷</m:t>
                        </m:r>
                        <m:r>
                          <a:rPr lang="es-AR" sz="4000" b="0" i="1" smtClean="0">
                            <a:latin typeface="Cambria Math" panose="02040503050406030204" pitchFamily="18" charset="0"/>
                            <a:ea typeface="Cambria Math" panose="02040503050406030204" pitchFamily="18" charset="0"/>
                          </a:rPr>
                          <m:t> </m:t>
                        </m:r>
                      </m:sub>
                    </m:sSub>
                  </m:oMath>
                </a14:m>
                <a:r>
                  <a:rPr lang="es-AR" sz="4000" dirty="0">
                    <a:latin typeface="Cambria Math" panose="02040503050406030204" pitchFamily="18" charset="0"/>
                    <a:ea typeface="Cambria Math" panose="02040503050406030204" pitchFamily="18" charset="0"/>
                  </a:rPr>
                  <a:t>(T)</a:t>
                </a:r>
              </a:p>
            </p:txBody>
          </p:sp>
        </mc:Choice>
        <mc:Fallback xmlns="">
          <p:sp>
            <p:nvSpPr>
              <p:cNvPr id="9" name="TextBox 8"/>
              <p:cNvSpPr txBox="1">
                <a:spLocks noRot="1" noChangeAspect="1" noMove="1" noResize="1" noEditPoints="1" noAdjustHandles="1" noChangeArrowheads="1" noChangeShapeType="1" noTextEdit="1"/>
              </p:cNvSpPr>
              <p:nvPr/>
            </p:nvSpPr>
            <p:spPr>
              <a:xfrm>
                <a:off x="4017819" y="1736307"/>
                <a:ext cx="4470399" cy="737381"/>
              </a:xfrm>
              <a:prstGeom prst="rect">
                <a:avLst/>
              </a:prstGeom>
              <a:blipFill rotWithShape="0">
                <a:blip r:embed="rId3"/>
                <a:stretch>
                  <a:fillRect t="-22314" b="-23140"/>
                </a:stretch>
              </a:blipFill>
            </p:spPr>
            <p:txBody>
              <a:bodyPr/>
              <a:lstStyle/>
              <a:p>
                <a:r>
                  <a:rPr lang="es-AR">
                    <a:noFill/>
                  </a:rPr>
                  <a:t> </a:t>
                </a:r>
              </a:p>
            </p:txBody>
          </p:sp>
        </mc:Fallback>
      </mc:AlternateContent>
      <p:sp>
        <p:nvSpPr>
          <p:cNvPr id="11" name="Rectangle 10"/>
          <p:cNvSpPr/>
          <p:nvPr/>
        </p:nvSpPr>
        <p:spPr>
          <a:xfrm>
            <a:off x="295564" y="916665"/>
            <a:ext cx="8765309" cy="442212"/>
          </a:xfrm>
          <a:prstGeom prst="rect">
            <a:avLst/>
          </a:prstGeom>
        </p:spPr>
        <p:txBody>
          <a:bodyPr wrap="square">
            <a:normAutofit lnSpcReduction="10000"/>
          </a:bodyPr>
          <a:lstStyle/>
          <a:p>
            <a:pPr>
              <a:spcBef>
                <a:spcPts val="600"/>
              </a:spcBef>
            </a:pPr>
            <a:r>
              <a:rPr lang="es-ES" sz="2400" dirty="0"/>
              <a:t>Cuando las selecciones son </a:t>
            </a:r>
            <a:r>
              <a:rPr lang="es-AR" sz="2400" dirty="0"/>
              <a:t>disyuntivas, el calculo es el siguiente</a:t>
            </a:r>
            <a:r>
              <a:rPr lang="es-ES" sz="2400" dirty="0"/>
              <a:t>:</a:t>
            </a:r>
          </a:p>
        </p:txBody>
      </p:sp>
    </p:spTree>
    <p:extLst>
      <p:ext uri="{BB962C8B-B14F-4D97-AF65-F5344CB8AC3E}">
        <p14:creationId xmlns:p14="http://schemas.microsoft.com/office/powerpoint/2010/main" val="697522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a:t>
            </a:r>
            <a:r>
              <a:rPr lang="es-AR" sz="4400" dirty="0" err="1">
                <a:solidFill>
                  <a:srgbClr val="572314"/>
                </a:solidFill>
                <a:latin typeface="Gill Sans MT"/>
              </a:rPr>
              <a:t>Or</a:t>
            </a:r>
            <a:endParaRPr lang="es-AR" sz="4400" dirty="0"/>
          </a:p>
        </p:txBody>
      </p:sp>
      <mc:AlternateContent xmlns:mc="http://schemas.openxmlformats.org/markup-compatibility/2006" xmlns:a14="http://schemas.microsoft.com/office/drawing/2010/main">
        <mc:Choice Requires="a14">
          <p:sp>
            <p:nvSpPr>
              <p:cNvPr id="9" name="TextBox 8"/>
              <p:cNvSpPr txBox="1"/>
              <p:nvPr/>
            </p:nvSpPr>
            <p:spPr>
              <a:xfrm>
                <a:off x="349256" y="3195782"/>
                <a:ext cx="8610016" cy="692497"/>
              </a:xfrm>
              <a:prstGeom prst="rect">
                <a:avLst/>
              </a:prstGeom>
              <a:noFill/>
            </p:spPr>
            <p:txBody>
              <a:bodyPr wrap="square" lIns="0" tIns="0" rIns="0" bIns="0" rtlCol="0">
                <a:spAutoFit/>
              </a:bodyPr>
              <a:lstStyle/>
              <a:p>
                <a14:m>
                  <m:oMath xmlns:m="http://schemas.openxmlformats.org/officeDocument/2006/math">
                    <m:sSub>
                      <m:sSubPr>
                        <m:ctrlPr>
                          <a:rPr lang="es-AR" sz="4500" i="1" smtClean="0">
                            <a:latin typeface="Cambria Math" panose="02040503050406030204" pitchFamily="18" charset="0"/>
                            <a:ea typeface="Cambria Math" panose="02040503050406030204" pitchFamily="18" charset="0"/>
                          </a:rPr>
                        </m:ctrlPr>
                      </m:sSubPr>
                      <m:e>
                        <m:r>
                          <a:rPr lang="es-AR" sz="4500" i="1" smtClean="0">
                            <a:latin typeface="Cambria Math" panose="02040503050406030204" pitchFamily="18" charset="0"/>
                            <a:ea typeface="Cambria Math" panose="02040503050406030204" pitchFamily="18" charset="0"/>
                          </a:rPr>
                          <m:t>𝜎</m:t>
                        </m:r>
                      </m:e>
                      <m:sub>
                        <m:r>
                          <a:rPr lang="es-AR" sz="4500" b="0" i="1" smtClean="0">
                            <a:latin typeface="Cambria Math" panose="02040503050406030204" pitchFamily="18" charset="0"/>
                            <a:ea typeface="Cambria Math" panose="02040503050406030204" pitchFamily="18" charset="0"/>
                          </a:rPr>
                          <m:t>𝐺𝑒𝑛𝑒𝑟𝑜</m:t>
                        </m:r>
                        <m:r>
                          <a:rPr lang="es-AR" sz="4500" b="0" i="1" smtClean="0">
                            <a:latin typeface="Cambria Math" panose="02040503050406030204" pitchFamily="18" charset="0"/>
                            <a:ea typeface="Cambria Math" panose="02040503050406030204" pitchFamily="18" charset="0"/>
                          </a:rPr>
                          <m:t>="</m:t>
                        </m:r>
                        <m:r>
                          <a:rPr lang="es-AR" sz="4500" b="0" i="1" smtClean="0">
                            <a:latin typeface="Cambria Math" panose="02040503050406030204" pitchFamily="18" charset="0"/>
                            <a:ea typeface="Cambria Math" panose="02040503050406030204" pitchFamily="18" charset="0"/>
                          </a:rPr>
                          <m:t>𝐹</m:t>
                        </m:r>
                        <m:r>
                          <a:rPr lang="es-AR" sz="4500" b="0" i="1" smtClean="0">
                            <a:latin typeface="Cambria Math" panose="02040503050406030204" pitchFamily="18" charset="0"/>
                            <a:ea typeface="Cambria Math" panose="02040503050406030204" pitchFamily="18" charset="0"/>
                          </a:rPr>
                          <m:t>" </m:t>
                        </m:r>
                        <m:r>
                          <a:rPr lang="es-AR" sz="4500" b="0" i="1" smtClean="0">
                            <a:latin typeface="Cambria Math" panose="02040503050406030204" pitchFamily="18" charset="0"/>
                            <a:ea typeface="Cambria Math" panose="02040503050406030204" pitchFamily="18" charset="0"/>
                          </a:rPr>
                          <m:t>𝑜𝑟𝐸𝑑𝑎𝑑</m:t>
                        </m:r>
                        <m:r>
                          <a:rPr lang="es-AR" sz="4500" b="0" i="1" smtClean="0">
                            <a:latin typeface="Cambria Math" panose="02040503050406030204" pitchFamily="18" charset="0"/>
                            <a:ea typeface="Cambria Math" panose="02040503050406030204" pitchFamily="18" charset="0"/>
                          </a:rPr>
                          <m:t>=37 </m:t>
                        </m:r>
                      </m:sub>
                    </m:sSub>
                  </m:oMath>
                </a14:m>
                <a:r>
                  <a:rPr lang="es-AR" sz="4500" dirty="0">
                    <a:latin typeface="Cambria Math" panose="02040503050406030204" pitchFamily="18" charset="0"/>
                    <a:ea typeface="Cambria Math" panose="02040503050406030204" pitchFamily="18" charset="0"/>
                  </a:rPr>
                  <a:t>(Empleado)</a:t>
                </a:r>
              </a:p>
            </p:txBody>
          </p:sp>
        </mc:Choice>
        <mc:Fallback xmlns="">
          <p:sp>
            <p:nvSpPr>
              <p:cNvPr id="9" name="TextBox 8"/>
              <p:cNvSpPr txBox="1">
                <a:spLocks noRot="1" noChangeAspect="1" noMove="1" noResize="1" noEditPoints="1" noAdjustHandles="1" noChangeArrowheads="1" noChangeShapeType="1" noTextEdit="1"/>
              </p:cNvSpPr>
              <p:nvPr/>
            </p:nvSpPr>
            <p:spPr>
              <a:xfrm>
                <a:off x="349256" y="3195782"/>
                <a:ext cx="8610016" cy="692497"/>
              </a:xfrm>
              <a:prstGeom prst="rect">
                <a:avLst/>
              </a:prstGeom>
              <a:blipFill rotWithShape="0">
                <a:blip r:embed="rId2"/>
                <a:stretch>
                  <a:fillRect t="-25439" b="-49123"/>
                </a:stretch>
              </a:blipFill>
            </p:spPr>
            <p:txBody>
              <a:bodyPr/>
              <a:lstStyle/>
              <a:p>
                <a:r>
                  <a:rPr lang="es-AR">
                    <a:noFill/>
                  </a:rPr>
                  <a:t> </a:t>
                </a:r>
              </a:p>
            </p:txBody>
          </p:sp>
        </mc:Fallback>
      </mc:AlternateContent>
      <p:sp>
        <p:nvSpPr>
          <p:cNvPr id="10" name="Rectangle 9"/>
          <p:cNvSpPr/>
          <p:nvPr/>
        </p:nvSpPr>
        <p:spPr>
          <a:xfrm>
            <a:off x="349256" y="762230"/>
            <a:ext cx="8471471" cy="2433552"/>
          </a:xfrm>
          <a:prstGeom prst="rect">
            <a:avLst/>
          </a:prstGeom>
        </p:spPr>
        <p:txBody>
          <a:bodyPr wrap="square">
            <a:normAutofit/>
          </a:bodyPr>
          <a:lstStyle/>
          <a:p>
            <a:pPr>
              <a:spcBef>
                <a:spcPts val="600"/>
              </a:spcBef>
            </a:pPr>
            <a:r>
              <a:rPr lang="es-ES" sz="2400" dirty="0"/>
              <a:t>Ejemplo:</a:t>
            </a:r>
          </a:p>
          <a:p>
            <a:pPr>
              <a:spcBef>
                <a:spcPts val="600"/>
              </a:spcBef>
            </a:pPr>
            <a:r>
              <a:rPr lang="es-ES" sz="2400" dirty="0"/>
              <a:t>Cual es el factor de selectividad para las condiciones de que el genero sea femenino en la tabla de empleado, sabiendo que los posibles géneros son masculino y femenino, o de que la edad sea de 37 años, sabiendo que la edad puede estar comprendida entre 18 y 65 .</a:t>
            </a:r>
            <a:endParaRPr lang="es-E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147782" y="4267788"/>
                <a:ext cx="8869936" cy="2028504"/>
              </a:xfrm>
              <a:prstGeom prst="rect">
                <a:avLst/>
              </a:prstGeom>
              <a:noFill/>
              <a:ln w="25400">
                <a:solidFill>
                  <a:schemeClr val="accent1">
                    <a:shade val="50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𝑃</m:t>
                      </m:r>
                      <m:d>
                        <m:dPr>
                          <m:ctrlPr>
                            <a:rPr lang="es-AR" b="0" i="1" smtClean="0">
                              <a:latin typeface="Cambria Math" panose="02040503050406030204" pitchFamily="18" charset="0"/>
                            </a:rPr>
                          </m:ctrlPr>
                        </m:dPr>
                        <m:e>
                          <m:sSub>
                            <m:sSubPr>
                              <m:ctrlPr>
                                <a:rPr lang="es-AR" b="0" i="1" smtClean="0">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b="0" i="1" smtClean="0">
                                  <a:latin typeface="Cambria Math" panose="02040503050406030204" pitchFamily="18" charset="0"/>
                                  <a:ea typeface="Cambria Math" panose="02040503050406030204" pitchFamily="18" charset="0"/>
                                </a:rPr>
                                <m:t>𝐺𝑒𝑛𝑒𝑟𝑜</m:t>
                              </m:r>
                              <m:r>
                                <a:rPr lang="es-AR" b="0" i="1" smtClean="0">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𝐹</m:t>
                              </m:r>
                              <m:r>
                                <a:rPr lang="es-AR" b="0" i="1" smtClean="0">
                                  <a:latin typeface="Cambria Math" panose="02040503050406030204" pitchFamily="18" charset="0"/>
                                  <a:ea typeface="Cambria Math" panose="02040503050406030204" pitchFamily="18" charset="0"/>
                                </a:rPr>
                                <m:t>"</m:t>
                              </m:r>
                            </m:sub>
                          </m:sSub>
                          <m:r>
                            <a:rPr lang="es-AR" b="0" i="1" smtClean="0">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𝐸𝑚𝑝</m:t>
                          </m:r>
                        </m:e>
                      </m:d>
                      <m:r>
                        <a:rPr lang="es-AR" b="0" i="1" smtClean="0">
                          <a:latin typeface="Cambria Math" panose="02040503050406030204" pitchFamily="18" charset="0"/>
                        </a:rPr>
                        <m:t>+ </m:t>
                      </m:r>
                      <m:r>
                        <a:rPr lang="es-AR" i="1">
                          <a:latin typeface="Cambria Math" panose="02040503050406030204" pitchFamily="18" charset="0"/>
                        </a:rPr>
                        <m:t>𝑃</m:t>
                      </m:r>
                      <m:d>
                        <m:dPr>
                          <m:ctrlPr>
                            <a:rPr lang="es-AR" i="1">
                              <a:latin typeface="Cambria Math" panose="02040503050406030204" pitchFamily="18" charset="0"/>
                              <a:ea typeface="Cambria Math" panose="02040503050406030204" pitchFamily="18" charset="0"/>
                            </a:rPr>
                          </m:ctrlPr>
                        </m:dPr>
                        <m:e>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b="0" i="1" smtClean="0">
                                  <a:latin typeface="Cambria Math" panose="02040503050406030204" pitchFamily="18" charset="0"/>
                                  <a:ea typeface="Cambria Math" panose="02040503050406030204" pitchFamily="18" charset="0"/>
                                </a:rPr>
                                <m:t>𝐸𝑑𝑎𝑑</m:t>
                              </m:r>
                              <m:r>
                                <a:rPr lang="es-AR" i="1">
                                  <a:latin typeface="Cambria Math" panose="02040503050406030204" pitchFamily="18" charset="0"/>
                                  <a:ea typeface="Cambria Math" panose="02040503050406030204" pitchFamily="18" charset="0"/>
                                </a:rPr>
                                <m:t>=</m:t>
                              </m:r>
                              <m:r>
                                <a:rPr lang="es-AR" b="0" i="1" smtClean="0">
                                  <a:latin typeface="Cambria Math" panose="02040503050406030204" pitchFamily="18" charset="0"/>
                                  <a:ea typeface="Cambria Math" panose="02040503050406030204" pitchFamily="18" charset="0"/>
                                </a:rPr>
                                <m:t>37</m:t>
                              </m:r>
                            </m:sub>
                          </m:sSub>
                          <m:r>
                            <a:rPr lang="es-AR" i="1">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𝐸𝑚𝑝</m:t>
                          </m:r>
                        </m:e>
                      </m:d>
                      <m:r>
                        <a:rPr lang="es-AR" b="0" i="1" smtClean="0">
                          <a:latin typeface="Cambria Math" panose="02040503050406030204" pitchFamily="18" charset="0"/>
                          <a:ea typeface="Cambria Math" panose="02040503050406030204" pitchFamily="18" charset="0"/>
                        </a:rPr>
                        <m:t> − </m:t>
                      </m:r>
                      <m:d>
                        <m:dPr>
                          <m:begChr m:val="["/>
                          <m:endChr m:val="]"/>
                          <m:ctrlPr>
                            <a:rPr lang="es-AR" b="0" i="1" smtClean="0">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𝑃</m:t>
                          </m:r>
                          <m:d>
                            <m:dPr>
                              <m:ctrlPr>
                                <a:rPr lang="es-AR" i="1">
                                  <a:latin typeface="Cambria Math" panose="02040503050406030204" pitchFamily="18" charset="0"/>
                                  <a:ea typeface="Cambria Math" panose="02040503050406030204" pitchFamily="18" charset="0"/>
                                </a:rPr>
                              </m:ctrlPr>
                            </m:dPr>
                            <m:e>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𝐺𝑒𝑛𝑒𝑟𝑜</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r>
                                    <a:rPr lang="es-AR" i="1">
                                      <a:latin typeface="Cambria Math" panose="02040503050406030204" pitchFamily="18" charset="0"/>
                                      <a:ea typeface="Cambria Math" panose="02040503050406030204" pitchFamily="18" charset="0"/>
                                    </a:rPr>
                                    <m:t>"</m:t>
                                  </m:r>
                                </m:sub>
                              </m:sSub>
                              <m:r>
                                <a:rPr lang="es-AR" i="1">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𝐸𝑚𝑝</m:t>
                              </m:r>
                            </m:e>
                          </m:d>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𝑃</m:t>
                          </m:r>
                          <m:d>
                            <m:dPr>
                              <m:ctrlPr>
                                <a:rPr lang="es-AR" i="1">
                                  <a:latin typeface="Cambria Math" panose="02040503050406030204" pitchFamily="18" charset="0"/>
                                  <a:ea typeface="Cambria Math" panose="02040503050406030204" pitchFamily="18" charset="0"/>
                                </a:rPr>
                              </m:ctrlPr>
                            </m:dPr>
                            <m:e>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𝐸𝑑𝑎𝑑</m:t>
                                  </m:r>
                                  <m:r>
                                    <a:rPr lang="es-AR" i="1">
                                      <a:latin typeface="Cambria Math" panose="02040503050406030204" pitchFamily="18" charset="0"/>
                                      <a:ea typeface="Cambria Math" panose="02040503050406030204" pitchFamily="18" charset="0"/>
                                    </a:rPr>
                                    <m:t>=37</m:t>
                                  </m:r>
                                </m:sub>
                              </m:sSub>
                              <m:r>
                                <a:rPr lang="es-AR" i="1">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𝐸𝑚𝑝</m:t>
                              </m:r>
                            </m:e>
                          </m:d>
                        </m:e>
                      </m:d>
                    </m:oMath>
                  </m:oMathPara>
                </a14:m>
                <a:endParaRPr lang="es-AR" i="1" dirty="0">
                  <a:latin typeface="Cambria Math" panose="02040503050406030204" pitchFamily="18" charset="0"/>
                  <a:ea typeface="Cambria Math" panose="02040503050406030204" pitchFamily="18" charset="0"/>
                </a:endParaRPr>
              </a:p>
              <a:p>
                <a:endParaRPr lang="es-AR"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b="0" i="1" smtClean="0">
                              <a:latin typeface="Cambria Math" panose="02040503050406030204" pitchFamily="18" charset="0"/>
                              <a:ea typeface="Cambria Math" panose="02040503050406030204" pitchFamily="18" charset="0"/>
                            </a:rPr>
                            <m:t>2</m:t>
                          </m:r>
                        </m:den>
                      </m:f>
                      <m:r>
                        <a:rPr lang="es-AR" b="0" i="1" smtClean="0">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b="0" i="1" smtClean="0">
                              <a:latin typeface="Cambria Math" panose="02040503050406030204" pitchFamily="18" charset="0"/>
                              <a:ea typeface="Cambria Math" panose="02040503050406030204" pitchFamily="18" charset="0"/>
                            </a:rPr>
                            <m:t>47</m:t>
                          </m:r>
                        </m:den>
                      </m:f>
                      <m:r>
                        <a:rPr lang="es-AR" b="0" i="1" smtClean="0">
                          <a:latin typeface="Cambria Math" panose="02040503050406030204" pitchFamily="18" charset="0"/>
                          <a:ea typeface="Cambria Math" panose="02040503050406030204" pitchFamily="18" charset="0"/>
                        </a:rPr>
                        <m:t>−</m:t>
                      </m:r>
                      <m:d>
                        <m:dPr>
                          <m:begChr m:val="["/>
                          <m:endChr m:val="]"/>
                          <m:ctrlPr>
                            <a:rPr lang="es-AR" b="0" i="1" smtClean="0">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b="0" i="1" smtClean="0">
                                  <a:latin typeface="Cambria Math" panose="02040503050406030204" pitchFamily="18" charset="0"/>
                                  <a:ea typeface="Cambria Math" panose="02040503050406030204" pitchFamily="18" charset="0"/>
                                </a:rPr>
                                <m:t>2</m:t>
                              </m:r>
                            </m:den>
                          </m:f>
                          <m:r>
                            <a:rPr lang="es-AR" i="1">
                              <a:latin typeface="Cambria Math" panose="02040503050406030204" pitchFamily="18" charset="0"/>
                              <a:ea typeface="Cambria Math" panose="02040503050406030204" pitchFamily="18" charset="0"/>
                            </a:rPr>
                            <m:t>𝑥</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b="0" i="1" smtClean="0">
                                  <a:latin typeface="Cambria Math" panose="02040503050406030204" pitchFamily="18" charset="0"/>
                                  <a:ea typeface="Cambria Math" panose="02040503050406030204" pitchFamily="18" charset="0"/>
                                </a:rPr>
                                <m:t>47</m:t>
                              </m:r>
                            </m:den>
                          </m:f>
                        </m:e>
                      </m:d>
                    </m:oMath>
                  </m:oMathPara>
                </a14:m>
                <a:endParaRPr lang="es-AR" b="0" i="1" dirty="0">
                  <a:latin typeface="Cambria Math" panose="02040503050406030204" pitchFamily="18" charset="0"/>
                  <a:ea typeface="Cambria Math" panose="02040503050406030204" pitchFamily="18" charset="0"/>
                </a:endParaRPr>
              </a:p>
              <a:p>
                <a:pPr algn="ctr"/>
                <a:endParaRPr lang="es-AR" b="0" i="1" dirty="0">
                  <a:latin typeface="Cambria Math" panose="02040503050406030204" pitchFamily="18" charset="0"/>
                  <a:ea typeface="Cambria Math" panose="02040503050406030204" pitchFamily="18" charset="0"/>
                </a:endParaRPr>
              </a:p>
              <a:p>
                <a:pPr algn="ctr"/>
                <a14:m>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i="1">
                            <a:latin typeface="Cambria Math" panose="02040503050406030204" pitchFamily="18" charset="0"/>
                            <a:ea typeface="Cambria Math" panose="02040503050406030204" pitchFamily="18" charset="0"/>
                          </a:rPr>
                          <m:t>2</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i="1">
                            <a:latin typeface="Cambria Math" panose="02040503050406030204" pitchFamily="18" charset="0"/>
                            <a:ea typeface="Cambria Math" panose="02040503050406030204" pitchFamily="18" charset="0"/>
                          </a:rPr>
                          <m:t>47</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b="0" i="1" smtClean="0">
                            <a:latin typeface="Cambria Math" panose="02040503050406030204" pitchFamily="18" charset="0"/>
                            <a:ea typeface="Cambria Math" panose="02040503050406030204" pitchFamily="18" charset="0"/>
                          </a:rPr>
                          <m:t>9</m:t>
                        </m:r>
                        <m:r>
                          <a:rPr lang="es-AR" i="1">
                            <a:latin typeface="Cambria Math" panose="02040503050406030204" pitchFamily="18" charset="0"/>
                            <a:ea typeface="Cambria Math" panose="02040503050406030204" pitchFamily="18" charset="0"/>
                          </a:rPr>
                          <m:t>4</m:t>
                        </m:r>
                      </m:den>
                    </m:f>
                  </m:oMath>
                </a14:m>
                <a:r>
                  <a:rPr lang="es-AR" dirty="0">
                    <a:latin typeface="Cambria Math" panose="02040503050406030204" pitchFamily="18" charset="0"/>
                    <a:ea typeface="Cambria Math" panose="02040503050406030204" pitchFamily="18" charset="0"/>
                  </a:rPr>
                  <a:t>= 0,51</a:t>
                </a:r>
              </a:p>
              <a:p>
                <a:pPr algn="ctr"/>
                <a:endParaRPr lang="es-AR" dirty="0">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7782" y="4267788"/>
                <a:ext cx="8869936" cy="2028504"/>
              </a:xfrm>
              <a:prstGeom prst="rect">
                <a:avLst/>
              </a:prstGeom>
              <a:blipFill rotWithShape="0">
                <a:blip r:embed="rId3"/>
                <a:stretch>
                  <a:fillRect/>
                </a:stretch>
              </a:blipFill>
              <a:ln w="25400">
                <a:solidFill>
                  <a:schemeClr val="accent1">
                    <a:shade val="50000"/>
                  </a:schemeClr>
                </a:solidFill>
              </a:ln>
            </p:spPr>
            <p:txBody>
              <a:bodyPr/>
              <a:lstStyle/>
              <a:p>
                <a:r>
                  <a:rPr lang="es-AR">
                    <a:noFill/>
                  </a:rPr>
                  <a:t> </a:t>
                </a:r>
              </a:p>
            </p:txBody>
          </p:sp>
        </mc:Fallback>
      </mc:AlternateContent>
    </p:spTree>
    <p:extLst>
      <p:ext uri="{BB962C8B-B14F-4D97-AF65-F5344CB8AC3E}">
        <p14:creationId xmlns:p14="http://schemas.microsoft.com/office/powerpoint/2010/main" val="3041057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JOIN</a:t>
            </a:r>
            <a:endParaRPr lang="es-AR" sz="4400" dirty="0"/>
          </a:p>
        </p:txBody>
      </p:sp>
      <p:pic>
        <p:nvPicPr>
          <p:cNvPr id="4" name="Picture 3"/>
          <p:cNvPicPr>
            <a:picLocks noChangeAspect="1"/>
          </p:cNvPicPr>
          <p:nvPr/>
        </p:nvPicPr>
        <p:blipFill>
          <a:blip r:embed="rId2"/>
          <a:stretch>
            <a:fillRect/>
          </a:stretch>
        </p:blipFill>
        <p:spPr>
          <a:xfrm>
            <a:off x="541337" y="873066"/>
            <a:ext cx="7771390" cy="4947662"/>
          </a:xfrm>
          <a:prstGeom prst="rect">
            <a:avLst/>
          </a:prstGeom>
        </p:spPr>
      </p:pic>
    </p:spTree>
    <p:extLst>
      <p:ext uri="{BB962C8B-B14F-4D97-AF65-F5344CB8AC3E}">
        <p14:creationId xmlns:p14="http://schemas.microsoft.com/office/powerpoint/2010/main" val="921098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Selectividad </a:t>
            </a:r>
            <a:r>
              <a:rPr lang="es-AR" sz="4400" dirty="0" err="1">
                <a:solidFill>
                  <a:srgbClr val="572314"/>
                </a:solidFill>
                <a:latin typeface="Gill Sans MT"/>
              </a:rPr>
              <a:t>join</a:t>
            </a:r>
            <a:endParaRPr lang="es-AR" sz="4400" dirty="0"/>
          </a:p>
        </p:txBody>
      </p:sp>
      <p:sp>
        <p:nvSpPr>
          <p:cNvPr id="5" name="Rectángulo 2">
            <a:extLst>
              <a:ext uri="{FF2B5EF4-FFF2-40B4-BE49-F238E27FC236}">
                <a16:creationId xmlns:a16="http://schemas.microsoft.com/office/drawing/2014/main" id="{5F2A874C-876B-4DFE-ADFB-0C2184086590}"/>
              </a:ext>
            </a:extLst>
          </p:cNvPr>
          <p:cNvSpPr/>
          <p:nvPr/>
        </p:nvSpPr>
        <p:spPr>
          <a:xfrm>
            <a:off x="171238" y="880534"/>
            <a:ext cx="8801524" cy="5977466"/>
          </a:xfrm>
          <a:prstGeom prst="rect">
            <a:avLst/>
          </a:prstGeom>
        </p:spPr>
        <p:txBody>
          <a:bodyPr wrap="square">
            <a:normAutofit fontScale="77500" lnSpcReduction="20000"/>
          </a:bodyPr>
          <a:lstStyle/>
          <a:p>
            <a:pPr marL="0" lvl="1">
              <a:spcAft>
                <a:spcPts val="1200"/>
              </a:spcAft>
            </a:pPr>
            <a:r>
              <a:rPr lang="es-ES" sz="3200" dirty="0"/>
              <a:t>En algebra relacional vimos que en general, si la relación R tiene </a:t>
            </a:r>
            <a:r>
              <a:rPr lang="es-ES" sz="3200" dirty="0" err="1"/>
              <a:t>n</a:t>
            </a:r>
            <a:r>
              <a:rPr lang="es-ES" sz="3200" baseline="-25000" dirty="0" err="1"/>
              <a:t>R</a:t>
            </a:r>
            <a:r>
              <a:rPr lang="es-ES" sz="3200" dirty="0"/>
              <a:t> tuplas y S tiene </a:t>
            </a:r>
            <a:r>
              <a:rPr lang="es-ES" sz="3200" dirty="0" err="1"/>
              <a:t>n</a:t>
            </a:r>
            <a:r>
              <a:rPr lang="es-ES" sz="3200" baseline="-25000" dirty="0" err="1"/>
              <a:t>S</a:t>
            </a:r>
            <a:r>
              <a:rPr lang="es-ES" sz="3200" dirty="0"/>
              <a:t> tuplas, el resultado  de  una  operación  de  concatenación  R⋈</a:t>
            </a:r>
            <a:r>
              <a:rPr lang="es-ES" sz="3200" baseline="-25000" dirty="0"/>
              <a:t>&lt;condición de conexión&gt; </a:t>
            </a:r>
            <a:r>
              <a:rPr lang="es-ES" sz="3200" dirty="0"/>
              <a:t>S tendrá entre cero y </a:t>
            </a:r>
            <a:r>
              <a:rPr lang="es-ES" sz="3200" dirty="0" err="1"/>
              <a:t>n</a:t>
            </a:r>
            <a:r>
              <a:rPr lang="es-ES" sz="3200" baseline="-25000" dirty="0" err="1"/>
              <a:t>R</a:t>
            </a:r>
            <a:r>
              <a:rPr lang="es-ES" sz="3200" dirty="0"/>
              <a:t> ∗ </a:t>
            </a:r>
            <a:r>
              <a:rPr lang="es-ES" sz="3200" dirty="0" err="1"/>
              <a:t>n</a:t>
            </a:r>
            <a:r>
              <a:rPr lang="es-ES" sz="3200" baseline="-25000" dirty="0" err="1"/>
              <a:t>S</a:t>
            </a:r>
            <a:r>
              <a:rPr lang="es-ES" sz="3200" dirty="0"/>
              <a:t> tuplas.</a:t>
            </a:r>
          </a:p>
          <a:p>
            <a:pPr marL="0" lvl="1">
              <a:spcAft>
                <a:spcPts val="1200"/>
              </a:spcAft>
            </a:pPr>
            <a:r>
              <a:rPr lang="es-ES" sz="3200" dirty="0"/>
              <a:t>El tamaño estimado del resultado dividido entre el valor </a:t>
            </a:r>
            <a:r>
              <a:rPr lang="es-ES" sz="3200" dirty="0" err="1"/>
              <a:t>n</a:t>
            </a:r>
            <a:r>
              <a:rPr lang="es-ES" sz="3200" baseline="-25000" dirty="0" err="1"/>
              <a:t>R</a:t>
            </a:r>
            <a:r>
              <a:rPr lang="es-ES" sz="3200" dirty="0"/>
              <a:t> ∗ </a:t>
            </a:r>
            <a:r>
              <a:rPr lang="es-ES" sz="3200" dirty="0" err="1"/>
              <a:t>n</a:t>
            </a:r>
            <a:r>
              <a:rPr lang="es-ES" sz="3200" baseline="-25000" dirty="0" err="1"/>
              <a:t>S</a:t>
            </a:r>
            <a:r>
              <a:rPr lang="es-ES" sz="3200" dirty="0"/>
              <a:t> da como resultado un cociente </a:t>
            </a:r>
            <a:r>
              <a:rPr lang="es-ES" sz="3200" dirty="0">
                <a:effectLst>
                  <a:outerShdw blurRad="38100" dist="38100" dir="2700000" algn="tl">
                    <a:srgbClr val="000000">
                      <a:alpha val="43137"/>
                    </a:srgbClr>
                  </a:outerShdw>
                </a:effectLst>
              </a:rPr>
              <a:t>llamado selectividad de concatenación</a:t>
            </a:r>
            <a:r>
              <a:rPr lang="es-ES" sz="3200" dirty="0"/>
              <a:t>, que es una propiedad de la condición de conexión.</a:t>
            </a:r>
          </a:p>
          <a:p>
            <a:pPr marL="0" lvl="1">
              <a:spcAft>
                <a:spcPts val="1200"/>
              </a:spcAft>
            </a:pPr>
            <a:r>
              <a:rPr lang="es-ES" sz="3200" dirty="0"/>
              <a:t>Si no existe condición la concatenación</a:t>
            </a:r>
            <a:r>
              <a:rPr lang="es-ES" sz="3200" b="1" dirty="0">
                <a:effectLst>
                  <a:outerShdw blurRad="38100" dist="38100" dir="2700000" algn="tl">
                    <a:srgbClr val="000000">
                      <a:alpha val="43137"/>
                    </a:srgbClr>
                  </a:outerShdw>
                </a:effectLst>
              </a:rPr>
              <a:t> </a:t>
            </a:r>
            <a:r>
              <a:rPr lang="es-ES" sz="3200" dirty="0"/>
              <a:t>termina en un </a:t>
            </a:r>
            <a:r>
              <a:rPr lang="es-ES" sz="3200" b="1" dirty="0">
                <a:effectLst>
                  <a:outerShdw blurRad="38100" dist="38100" dir="2700000" algn="tl">
                    <a:srgbClr val="000000">
                      <a:alpha val="43137"/>
                    </a:srgbClr>
                  </a:outerShdw>
                </a:effectLst>
              </a:rPr>
              <a:t>producto cartesiano</a:t>
            </a:r>
            <a:r>
              <a:rPr lang="es-ES" sz="3200" dirty="0"/>
              <a:t> o </a:t>
            </a:r>
            <a:r>
              <a:rPr lang="es-ES" sz="3200" b="1" dirty="0">
                <a:effectLst>
                  <a:outerShdw blurRad="38100" dist="38100" dir="2700000" algn="tl">
                    <a:srgbClr val="000000">
                      <a:alpha val="43137"/>
                    </a:srgbClr>
                  </a:outerShdw>
                </a:effectLst>
              </a:rPr>
              <a:t>producto cruzado</a:t>
            </a:r>
            <a:r>
              <a:rPr lang="es-ES" sz="3200" dirty="0"/>
              <a:t>. Por otro lado, si ninguna combinación de tuplas satisface la condición de conexión, el resultado es una relación vacía.</a:t>
            </a:r>
          </a:p>
          <a:p>
            <a:pPr marL="0" lvl="1">
              <a:spcAft>
                <a:spcPts val="1200"/>
              </a:spcAft>
            </a:pPr>
            <a:r>
              <a:rPr lang="es-ES" sz="3200" dirty="0"/>
              <a:t>Recordemos que el factor de selectividad es un estimado, y en el caso de la concatenación se ha demostrado que el plan óptimo para la mayoría de los casos es insensible a la exactitud de este factor; por lo que es importante destacar que en normalmente no se dispone de esta estadística, ya que cuesta tanto mantenerla actualizada que no compensaría.</a:t>
            </a:r>
          </a:p>
        </p:txBody>
      </p:sp>
    </p:spTree>
    <p:extLst>
      <p:ext uri="{BB962C8B-B14F-4D97-AF65-F5344CB8AC3E}">
        <p14:creationId xmlns:p14="http://schemas.microsoft.com/office/powerpoint/2010/main" val="2721752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Ejemplo 1</a:t>
            </a:r>
            <a:endParaRPr lang="es-AR" sz="4400" dirty="0"/>
          </a:p>
        </p:txBody>
      </p:sp>
      <p:pic>
        <p:nvPicPr>
          <p:cNvPr id="3" name="Picture 2"/>
          <p:cNvPicPr>
            <a:picLocks noChangeAspect="1"/>
          </p:cNvPicPr>
          <p:nvPr/>
        </p:nvPicPr>
        <p:blipFill>
          <a:blip r:embed="rId2"/>
          <a:stretch>
            <a:fillRect/>
          </a:stretch>
        </p:blipFill>
        <p:spPr>
          <a:xfrm>
            <a:off x="845488" y="983903"/>
            <a:ext cx="7453024" cy="5067562"/>
          </a:xfrm>
          <a:prstGeom prst="rect">
            <a:avLst/>
          </a:prstGeom>
        </p:spPr>
      </p:pic>
    </p:spTree>
    <p:extLst>
      <p:ext uri="{BB962C8B-B14F-4D97-AF65-F5344CB8AC3E}">
        <p14:creationId xmlns:p14="http://schemas.microsoft.com/office/powerpoint/2010/main" val="346694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Ejemplo 2</a:t>
            </a:r>
            <a:endParaRPr lang="es-AR" sz="4400" dirty="0"/>
          </a:p>
        </p:txBody>
      </p:sp>
      <p:pic>
        <p:nvPicPr>
          <p:cNvPr id="4" name="Picture 3"/>
          <p:cNvPicPr>
            <a:picLocks noChangeAspect="1"/>
          </p:cNvPicPr>
          <p:nvPr/>
        </p:nvPicPr>
        <p:blipFill>
          <a:blip r:embed="rId2"/>
          <a:stretch>
            <a:fillRect/>
          </a:stretch>
        </p:blipFill>
        <p:spPr>
          <a:xfrm>
            <a:off x="609600" y="1273013"/>
            <a:ext cx="7647709" cy="4294102"/>
          </a:xfrm>
          <a:prstGeom prst="rect">
            <a:avLst/>
          </a:prstGeom>
        </p:spPr>
      </p:pic>
    </p:spTree>
    <p:extLst>
      <p:ext uri="{BB962C8B-B14F-4D97-AF65-F5344CB8AC3E}">
        <p14:creationId xmlns:p14="http://schemas.microsoft.com/office/powerpoint/2010/main" val="481807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selectividad  – Ejemplo 2</a:t>
            </a:r>
            <a:endParaRPr lang="es-AR" sz="4400" dirty="0"/>
          </a:p>
        </p:txBody>
      </p:sp>
      <p:pic>
        <p:nvPicPr>
          <p:cNvPr id="3" name="Picture 2"/>
          <p:cNvPicPr>
            <a:picLocks noChangeAspect="1"/>
          </p:cNvPicPr>
          <p:nvPr/>
        </p:nvPicPr>
        <p:blipFill>
          <a:blip r:embed="rId2"/>
          <a:stretch>
            <a:fillRect/>
          </a:stretch>
        </p:blipFill>
        <p:spPr>
          <a:xfrm>
            <a:off x="795409" y="924357"/>
            <a:ext cx="7553182" cy="5438801"/>
          </a:xfrm>
          <a:prstGeom prst="rect">
            <a:avLst/>
          </a:prstGeom>
        </p:spPr>
      </p:pic>
    </p:spTree>
    <p:extLst>
      <p:ext uri="{BB962C8B-B14F-4D97-AF65-F5344CB8AC3E}">
        <p14:creationId xmlns:p14="http://schemas.microsoft.com/office/powerpoint/2010/main" val="359802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Selecciones complejas - conjuntivas</a:t>
            </a:r>
            <a:endParaRPr lang="es-AR" sz="4400" dirty="0"/>
          </a:p>
        </p:txBody>
      </p:sp>
      <p:sp>
        <p:nvSpPr>
          <p:cNvPr id="4" name="Rectangle 3"/>
          <p:cNvSpPr/>
          <p:nvPr/>
        </p:nvSpPr>
        <p:spPr>
          <a:xfrm>
            <a:off x="230909" y="762230"/>
            <a:ext cx="8765309" cy="6026497"/>
          </a:xfrm>
          <a:prstGeom prst="rect">
            <a:avLst/>
          </a:prstGeom>
        </p:spPr>
        <p:txBody>
          <a:bodyPr wrap="square">
            <a:normAutofit/>
          </a:bodyPr>
          <a:lstStyle/>
          <a:p>
            <a:pPr>
              <a:spcBef>
                <a:spcPts val="1200"/>
              </a:spcBef>
            </a:pPr>
            <a:r>
              <a:rPr lang="es-ES" sz="2600" dirty="0"/>
              <a:t>Cuando la condición de una operación SELECT es una condición conjuntiva, es decir está formada por varias condiciones simples conectadas mediante la conjunción lógica AND, </a:t>
            </a:r>
            <a:r>
              <a:rPr lang="es-AR" sz="2600" dirty="0"/>
              <a:t>el DBMS puede utilizar algún método para su optimización</a:t>
            </a:r>
            <a:r>
              <a:rPr lang="es-ES" sz="2600" dirty="0"/>
              <a:t>.</a:t>
            </a:r>
          </a:p>
          <a:p>
            <a:pPr>
              <a:spcBef>
                <a:spcPts val="1200"/>
              </a:spcBef>
            </a:pPr>
            <a:r>
              <a:rPr lang="es-ES" sz="2600" dirty="0"/>
              <a:t>En la mayoría de los casos de condiciones de selección conjuntivas en las que más de uno de los atributos implicados en la condición dispone de una forma de acceso, es necesaria la optimización de consultas.</a:t>
            </a:r>
          </a:p>
          <a:p>
            <a:pPr>
              <a:spcBef>
                <a:spcPts val="1200"/>
              </a:spcBef>
            </a:pPr>
            <a:r>
              <a:rPr lang="es-ES" sz="2600" dirty="0"/>
              <a:t>El optimizador deberá elegir la ruta de acceso que </a:t>
            </a:r>
            <a:r>
              <a:rPr lang="es-ES" sz="2600" i="1" dirty="0"/>
              <a:t>extraiga el menor número de registros </a:t>
            </a:r>
            <a:r>
              <a:rPr lang="es-ES" sz="2600" dirty="0"/>
              <a:t>del modo más eficaz mediante la estimación de los diferentes </a:t>
            </a:r>
            <a:r>
              <a:rPr lang="es-AR" sz="2600" dirty="0"/>
              <a:t>costes </a:t>
            </a:r>
            <a:r>
              <a:rPr lang="es-ES" sz="2600" dirty="0"/>
              <a:t>y la elección del método con el menor coste estimado.</a:t>
            </a:r>
          </a:p>
        </p:txBody>
      </p:sp>
    </p:spTree>
    <p:extLst>
      <p:ext uri="{BB962C8B-B14F-4D97-AF65-F5344CB8AC3E}">
        <p14:creationId xmlns:p14="http://schemas.microsoft.com/office/powerpoint/2010/main" val="148618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0" y="0"/>
            <a:ext cx="9143999" cy="742384"/>
          </a:xfrm>
          <a:prstGeom prst="rect">
            <a:avLst/>
          </a:prstGeom>
          <a:noFill/>
          <a:ln>
            <a:noFill/>
          </a:ln>
        </p:spPr>
        <p:txBody>
          <a:bodyPr lIns="90000" tIns="45000" rIns="90000" bIns="45000" anchor="ctr"/>
          <a:lstStyle/>
          <a:p>
            <a:pPr algn="ctr"/>
            <a:r>
              <a:rPr lang="es-ES" sz="4400" dirty="0" err="1">
                <a:solidFill>
                  <a:srgbClr val="572314"/>
                </a:solidFill>
                <a:latin typeface="Gill Sans MT"/>
              </a:rPr>
              <a:t>Parsing</a:t>
            </a:r>
            <a:r>
              <a:rPr lang="es-ES" sz="4400" dirty="0">
                <a:solidFill>
                  <a:srgbClr val="572314"/>
                </a:solidFill>
                <a:latin typeface="Gill Sans MT"/>
              </a:rPr>
              <a:t> y Traducción</a:t>
            </a:r>
            <a:endParaRPr lang="en-US" sz="4400" dirty="0">
              <a:solidFill>
                <a:srgbClr val="572314"/>
              </a:solidFill>
              <a:latin typeface="Gill Sans MT"/>
            </a:endParaRPr>
          </a:p>
        </p:txBody>
      </p:sp>
      <p:sp>
        <p:nvSpPr>
          <p:cNvPr id="2" name="Rectangle 1"/>
          <p:cNvSpPr/>
          <p:nvPr/>
        </p:nvSpPr>
        <p:spPr>
          <a:xfrm>
            <a:off x="217283" y="742384"/>
            <a:ext cx="8709434" cy="5794218"/>
          </a:xfrm>
          <a:prstGeom prst="rect">
            <a:avLst/>
          </a:prstGeom>
        </p:spPr>
        <p:txBody>
          <a:bodyPr wrap="square">
            <a:normAutofit lnSpcReduction="10000"/>
          </a:bodyPr>
          <a:lstStyle/>
          <a:p>
            <a:pPr>
              <a:lnSpc>
                <a:spcPct val="100000"/>
              </a:lnSpc>
            </a:pPr>
            <a:r>
              <a:rPr lang="es-ES" sz="2600" dirty="0"/>
              <a:t>En una primera etapa una consulta expresada en un lenguaje de alto nivel como SQL debe ser explorada, analizada sintácticamente y validada.</a:t>
            </a:r>
          </a:p>
          <a:p>
            <a:pPr marL="285750" indent="-285750">
              <a:buFont typeface="Arial" panose="020B0604020202020204" pitchFamily="34" charset="0"/>
              <a:buChar char="•"/>
            </a:pPr>
            <a:r>
              <a:rPr lang="es-ES" sz="2600" dirty="0"/>
              <a:t>El </a:t>
            </a:r>
            <a:r>
              <a:rPr lang="es-ES" sz="2600" b="1" dirty="0"/>
              <a:t>analizador léxico </a:t>
            </a:r>
            <a:r>
              <a:rPr lang="es-ES" sz="2600" dirty="0"/>
              <a:t>identifica los elementos del lenguaje como, por ejemplo, las palabras reservadas de SQL, los nombres de atributos y los nombres de las relaciones, en el texto de la consulta, mientras que</a:t>
            </a:r>
          </a:p>
          <a:p>
            <a:pPr marL="285750" indent="-285750">
              <a:buFont typeface="Arial" panose="020B0604020202020204" pitchFamily="34" charset="0"/>
              <a:buChar char="•"/>
            </a:pPr>
            <a:r>
              <a:rPr lang="es-ES" sz="2600" dirty="0"/>
              <a:t>El </a:t>
            </a:r>
            <a:r>
              <a:rPr lang="es-ES" sz="2600" b="1" dirty="0"/>
              <a:t>analizador sintáctico </a:t>
            </a:r>
            <a:r>
              <a:rPr lang="es-ES" sz="2600" dirty="0"/>
              <a:t>comprueba la sintaxis de la consulta para determinar si ha sido formulada con arreglo a las reglas de sintaxis (las reglas de la gramática) del lenguaje de consultas.</a:t>
            </a:r>
          </a:p>
          <a:p>
            <a:pPr marL="285750" indent="-285750">
              <a:buFont typeface="Arial" panose="020B0604020202020204" pitchFamily="34" charset="0"/>
              <a:buChar char="•"/>
            </a:pPr>
            <a:r>
              <a:rPr lang="es-ES" sz="2600" dirty="0"/>
              <a:t>La consulta debe ser </a:t>
            </a:r>
            <a:r>
              <a:rPr lang="es-ES" sz="2600" b="1" dirty="0"/>
              <a:t>validada</a:t>
            </a:r>
            <a:r>
              <a:rPr lang="es-ES" sz="2600" dirty="0"/>
              <a:t>, comprobando que todos los nombres de atributos y de relaciones sean válidos y tengan significado semántico dentro del esquema de la base de datos en particular sobre la cual se realiza la consulta.</a:t>
            </a:r>
          </a:p>
        </p:txBody>
      </p:sp>
    </p:spTree>
    <p:extLst>
      <p:ext uri="{BB962C8B-B14F-4D97-AF65-F5344CB8AC3E}">
        <p14:creationId xmlns:p14="http://schemas.microsoft.com/office/powerpoint/2010/main" val="2142832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Selecciones complejas - disyuntivas</a:t>
            </a:r>
            <a:endParaRPr lang="es-AR" sz="4400" dirty="0"/>
          </a:p>
        </p:txBody>
      </p:sp>
      <p:sp>
        <p:nvSpPr>
          <p:cNvPr id="4" name="Rectangle 3"/>
          <p:cNvSpPr/>
          <p:nvPr/>
        </p:nvSpPr>
        <p:spPr>
          <a:xfrm>
            <a:off x="230909" y="762230"/>
            <a:ext cx="8765309" cy="6026497"/>
          </a:xfrm>
          <a:prstGeom prst="rect">
            <a:avLst/>
          </a:prstGeom>
        </p:spPr>
        <p:txBody>
          <a:bodyPr wrap="square">
            <a:normAutofit/>
          </a:bodyPr>
          <a:lstStyle/>
          <a:p>
            <a:pPr>
              <a:spcBef>
                <a:spcPts val="1200"/>
              </a:spcBef>
            </a:pPr>
            <a:r>
              <a:rPr lang="es-ES" sz="2600" dirty="0">
                <a:solidFill>
                  <a:srgbClr val="000000"/>
                </a:solidFill>
              </a:rPr>
              <a:t>Una condición disyuntiva, es decir las condiciones simples están conectadas mediante la operación lógica OR, es mucho más difícil de procesar y optimizar que una condición de selección conjuntiva.</a:t>
            </a:r>
          </a:p>
          <a:p>
            <a:pPr>
              <a:spcBef>
                <a:spcPts val="1200"/>
              </a:spcBef>
            </a:pPr>
            <a:r>
              <a:rPr lang="es-ES" sz="2600" dirty="0">
                <a:solidFill>
                  <a:srgbClr val="000000"/>
                </a:solidFill>
              </a:rPr>
              <a:t>Con una condición de este tipo no se puede realizar demasiada optimización, ya que los registros que satisfacen la condición disyuntiva son la unión de los registros que satisfacen las condiciones individuales.</a:t>
            </a:r>
          </a:p>
        </p:txBody>
      </p:sp>
    </p:spTree>
    <p:extLst>
      <p:ext uri="{BB962C8B-B14F-4D97-AF65-F5344CB8AC3E}">
        <p14:creationId xmlns:p14="http://schemas.microsoft.com/office/powerpoint/2010/main" val="1141137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bloqueo (</a:t>
            </a:r>
            <a:r>
              <a:rPr lang="es-AR" sz="4400" i="1" dirty="0" err="1">
                <a:solidFill>
                  <a:srgbClr val="572314"/>
                </a:solidFill>
                <a:latin typeface="Gill Sans MT"/>
              </a:rPr>
              <a:t>bfr</a:t>
            </a:r>
            <a:r>
              <a:rPr lang="es-AR" sz="4400" dirty="0">
                <a:solidFill>
                  <a:srgbClr val="572314"/>
                </a:solidFill>
                <a:latin typeface="Gill Sans MT"/>
              </a:rPr>
              <a:t>)</a:t>
            </a:r>
            <a:endParaRPr lang="es-AR" sz="4400" dirty="0"/>
          </a:p>
        </p:txBody>
      </p:sp>
      <p:sp>
        <p:nvSpPr>
          <p:cNvPr id="4" name="Rectangle 3"/>
          <p:cNvSpPr/>
          <p:nvPr/>
        </p:nvSpPr>
        <p:spPr>
          <a:xfrm>
            <a:off x="230909" y="762230"/>
            <a:ext cx="8765309" cy="6026497"/>
          </a:xfrm>
          <a:prstGeom prst="rect">
            <a:avLst/>
          </a:prstGeom>
        </p:spPr>
        <p:txBody>
          <a:bodyPr wrap="square">
            <a:normAutofit fontScale="92500" lnSpcReduction="20000"/>
          </a:bodyPr>
          <a:lstStyle/>
          <a:p>
            <a:pPr>
              <a:spcAft>
                <a:spcPts val="1200"/>
              </a:spcAft>
            </a:pPr>
            <a:r>
              <a:rPr lang="es-ES" sz="2800" dirty="0"/>
              <a:t>Siendo un </a:t>
            </a:r>
            <a:r>
              <a:rPr lang="es-ES" sz="2800" b="1" dirty="0"/>
              <a:t>bloque de memoria</a:t>
            </a:r>
            <a:r>
              <a:rPr lang="es-ES" sz="2800" dirty="0"/>
              <a:t> la unidad de la cantidad de información que se puede transferir entre la memoria secundaria a la principal y viceversa, el factor de bloqueo es la cantidad de registros de un determinado </a:t>
            </a:r>
            <a:r>
              <a:rPr lang="es-ES" sz="2800" b="1" dirty="0"/>
              <a:t>fichero</a:t>
            </a:r>
            <a:r>
              <a:rPr lang="es-ES" sz="2800" dirty="0"/>
              <a:t> que entran en este bloque</a:t>
            </a:r>
            <a:r>
              <a:rPr lang="es-ES" sz="2800" b="1" dirty="0"/>
              <a:t>. </a:t>
            </a:r>
          </a:p>
          <a:p>
            <a:pPr>
              <a:spcAft>
                <a:spcPts val="1200"/>
              </a:spcAft>
            </a:pPr>
            <a:r>
              <a:rPr lang="es-ES" sz="2800" dirty="0"/>
              <a:t>Entonces:</a:t>
            </a:r>
          </a:p>
          <a:p>
            <a:pPr marL="268288" indent="-268288">
              <a:spcAft>
                <a:spcPts val="1200"/>
              </a:spcAft>
              <a:buFont typeface="Arial" panose="020B0604020202020204" pitchFamily="34" charset="0"/>
              <a:buChar char="•"/>
            </a:pPr>
            <a:r>
              <a:rPr lang="es-ES" sz="2800" dirty="0"/>
              <a:t>El </a:t>
            </a:r>
            <a:r>
              <a:rPr lang="es-ES" sz="2800" b="1" dirty="0"/>
              <a:t>bloque de memoria </a:t>
            </a:r>
            <a:r>
              <a:rPr lang="es-ES" sz="2800" dirty="0"/>
              <a:t>es la </a:t>
            </a:r>
            <a:r>
              <a:rPr lang="es-ES" sz="2800" b="1" i="1" dirty="0"/>
              <a:t>unidad de transferencia de datos</a:t>
            </a:r>
            <a:r>
              <a:rPr lang="es-ES" sz="2800" dirty="0"/>
              <a:t>.</a:t>
            </a:r>
          </a:p>
          <a:p>
            <a:pPr marL="268288" indent="-268288">
              <a:spcAft>
                <a:spcPts val="1200"/>
              </a:spcAft>
              <a:buFont typeface="Arial" panose="020B0604020202020204" pitchFamily="34" charset="0"/>
              <a:buChar char="•"/>
            </a:pPr>
            <a:r>
              <a:rPr lang="es-ES" sz="2800" dirty="0"/>
              <a:t>Los </a:t>
            </a:r>
            <a:r>
              <a:rPr lang="es-ES" sz="2800" b="1" dirty="0"/>
              <a:t>registros</a:t>
            </a:r>
            <a:r>
              <a:rPr lang="es-ES" sz="2800" dirty="0"/>
              <a:t> de un </a:t>
            </a:r>
            <a:r>
              <a:rPr lang="es-ES" sz="2800" b="1" dirty="0"/>
              <a:t>fichero</a:t>
            </a:r>
            <a:r>
              <a:rPr lang="es-ES" sz="2800" dirty="0"/>
              <a:t> se asignan a </a:t>
            </a:r>
            <a:r>
              <a:rPr lang="es-ES" sz="2800" b="1" dirty="0"/>
              <a:t>bloques de memoria</a:t>
            </a:r>
            <a:r>
              <a:rPr lang="es-ES" sz="2800" dirty="0"/>
              <a:t>. </a:t>
            </a:r>
          </a:p>
          <a:p>
            <a:pPr>
              <a:spcAft>
                <a:spcPts val="1200"/>
              </a:spcAft>
            </a:pPr>
            <a:r>
              <a:rPr lang="es-ES" sz="2800" dirty="0"/>
              <a:t>Suponiendo que el tamaño de bloque es de </a:t>
            </a:r>
            <a:r>
              <a:rPr lang="es-ES" sz="2800" b="1" i="1" dirty="0"/>
              <a:t>B</a:t>
            </a:r>
            <a:r>
              <a:rPr lang="es-ES" sz="2800" i="1" dirty="0"/>
              <a:t> </a:t>
            </a:r>
            <a:r>
              <a:rPr lang="es-ES" sz="2800" dirty="0"/>
              <a:t>bytes, en el caso de un fichero de registros con una longitud fija de </a:t>
            </a:r>
            <a:r>
              <a:rPr lang="es-ES" sz="2800" b="1" i="1" dirty="0"/>
              <a:t>R</a:t>
            </a:r>
            <a:r>
              <a:rPr lang="es-ES" sz="2800" i="1" dirty="0"/>
              <a:t> </a:t>
            </a:r>
            <a:r>
              <a:rPr lang="es-ES" sz="2800" dirty="0"/>
              <a:t>bytes, siendo </a:t>
            </a:r>
            <a:r>
              <a:rPr lang="es-ES" sz="2800" b="1" i="1" dirty="0"/>
              <a:t>B ≥ R</a:t>
            </a:r>
            <a:r>
              <a:rPr lang="es-ES" sz="2800" dirty="0"/>
              <a:t>, podemos encajar </a:t>
            </a:r>
            <a:r>
              <a:rPr lang="es-ES" sz="2800" b="1" i="1" dirty="0" err="1"/>
              <a:t>bfr</a:t>
            </a:r>
            <a:r>
              <a:rPr lang="es-ES" sz="2800" b="1" i="1" dirty="0"/>
              <a:t> </a:t>
            </a:r>
            <a:r>
              <a:rPr lang="es-ES" sz="2800" b="1" dirty="0"/>
              <a:t>= </a:t>
            </a:r>
            <a:r>
              <a:rPr lang="es-ES" sz="2800" b="1" i="1" dirty="0"/>
              <a:t>B/R</a:t>
            </a:r>
            <a:r>
              <a:rPr lang="es-ES" sz="2800" b="1" dirty="0"/>
              <a:t> </a:t>
            </a:r>
            <a:r>
              <a:rPr lang="es-ES" sz="2800" dirty="0"/>
              <a:t>registros por bloque (siempre se redondea para abajo a un entero).</a:t>
            </a:r>
          </a:p>
          <a:p>
            <a:pPr>
              <a:spcAft>
                <a:spcPts val="1200"/>
              </a:spcAft>
            </a:pPr>
            <a:r>
              <a:rPr lang="es-ES" sz="2800" dirty="0"/>
              <a:t>En general, </a:t>
            </a:r>
            <a:r>
              <a:rPr lang="es-ES" sz="2800" b="1" i="1" dirty="0"/>
              <a:t>R</a:t>
            </a:r>
            <a:r>
              <a:rPr lang="es-ES" sz="2800" i="1" dirty="0"/>
              <a:t> </a:t>
            </a:r>
            <a:r>
              <a:rPr lang="es-ES" sz="2800" dirty="0"/>
              <a:t>no divide </a:t>
            </a:r>
            <a:r>
              <a:rPr lang="es-ES" sz="2800" b="1" i="1" dirty="0"/>
              <a:t>B</a:t>
            </a:r>
            <a:r>
              <a:rPr lang="es-ES" sz="2800" i="1" dirty="0"/>
              <a:t> </a:t>
            </a:r>
            <a:r>
              <a:rPr lang="es-ES" sz="2800" dirty="0"/>
              <a:t>con exactitud, por lo que en cada bloque tenemos algo de espacio inutilizado.</a:t>
            </a:r>
            <a:endParaRPr lang="es-ES" sz="2800" dirty="0">
              <a:solidFill>
                <a:srgbClr val="000000"/>
              </a:solidFill>
            </a:endParaRPr>
          </a:p>
        </p:txBody>
      </p:sp>
    </p:spTree>
    <p:extLst>
      <p:ext uri="{BB962C8B-B14F-4D97-AF65-F5344CB8AC3E}">
        <p14:creationId xmlns:p14="http://schemas.microsoft.com/office/powerpoint/2010/main" val="173310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9083"/>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Factor de bloqueo</a:t>
            </a:r>
            <a:endParaRPr lang="es-AR" sz="4400" dirty="0"/>
          </a:p>
        </p:txBody>
      </p:sp>
      <p:grpSp>
        <p:nvGrpSpPr>
          <p:cNvPr id="60" name="Group 59"/>
          <p:cNvGrpSpPr/>
          <p:nvPr/>
        </p:nvGrpSpPr>
        <p:grpSpPr>
          <a:xfrm>
            <a:off x="180109" y="840509"/>
            <a:ext cx="5093856" cy="5458691"/>
            <a:chOff x="272471" y="840509"/>
            <a:chExt cx="5093856" cy="5458691"/>
          </a:xfrm>
        </p:grpSpPr>
        <p:grpSp>
          <p:nvGrpSpPr>
            <p:cNvPr id="47" name="Group 46"/>
            <p:cNvGrpSpPr/>
            <p:nvPr/>
          </p:nvGrpSpPr>
          <p:grpSpPr>
            <a:xfrm>
              <a:off x="272471" y="1466250"/>
              <a:ext cx="4919417" cy="4714938"/>
              <a:chOff x="235526" y="1281523"/>
              <a:chExt cx="4919417" cy="4714938"/>
            </a:xfrm>
          </p:grpSpPr>
          <p:grpSp>
            <p:nvGrpSpPr>
              <p:cNvPr id="11" name="Group 10"/>
              <p:cNvGrpSpPr/>
              <p:nvPr/>
            </p:nvGrpSpPr>
            <p:grpSpPr>
              <a:xfrm>
                <a:off x="3039813" y="1281523"/>
                <a:ext cx="2115129" cy="2272146"/>
                <a:chOff x="517235" y="1013540"/>
                <a:chExt cx="3057237" cy="2272146"/>
              </a:xfrm>
            </p:grpSpPr>
            <p:sp>
              <p:nvSpPr>
                <p:cNvPr id="3" name="Rectangle 2"/>
                <p:cNvSpPr/>
                <p:nvPr/>
              </p:nvSpPr>
              <p:spPr>
                <a:xfrm>
                  <a:off x="517235" y="1013540"/>
                  <a:ext cx="3057237" cy="227214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800" dirty="0">
                      <a:solidFill>
                        <a:schemeClr val="tx1"/>
                      </a:solidFill>
                    </a:rPr>
                    <a:t>Bloque 1</a:t>
                  </a:r>
                </a:p>
                <a:p>
                  <a:pPr algn="ctr"/>
                  <a:endParaRPr lang="es-AR" sz="2800" dirty="0">
                    <a:solidFill>
                      <a:schemeClr val="tx1"/>
                    </a:solidFill>
                  </a:endParaRPr>
                </a:p>
                <a:p>
                  <a:pPr algn="ctr"/>
                  <a:endParaRPr lang="es-AR" sz="2000" dirty="0">
                    <a:solidFill>
                      <a:schemeClr val="tx1"/>
                    </a:solidFill>
                  </a:endParaRPr>
                </a:p>
                <a:p>
                  <a:pPr algn="ctr"/>
                  <a:r>
                    <a:rPr lang="es-AR" sz="2000" dirty="0">
                      <a:solidFill>
                        <a:schemeClr val="tx1"/>
                      </a:solidFill>
                    </a:rPr>
                    <a:t>…</a:t>
                  </a:r>
                </a:p>
              </p:txBody>
            </p:sp>
            <p:sp>
              <p:nvSpPr>
                <p:cNvPr id="7" name="Rectangle 6"/>
                <p:cNvSpPr/>
                <p:nvPr/>
              </p:nvSpPr>
              <p:spPr>
                <a:xfrm>
                  <a:off x="683491" y="1570182"/>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1</a:t>
                  </a:r>
                </a:p>
              </p:txBody>
            </p:sp>
            <p:sp>
              <p:nvSpPr>
                <p:cNvPr id="8" name="Rectangle 7"/>
                <p:cNvSpPr/>
                <p:nvPr/>
              </p:nvSpPr>
              <p:spPr>
                <a:xfrm>
                  <a:off x="683491" y="1921165"/>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2</a:t>
                  </a:r>
                </a:p>
              </p:txBody>
            </p:sp>
            <p:sp>
              <p:nvSpPr>
                <p:cNvPr id="9" name="Rectangle 8"/>
                <p:cNvSpPr/>
                <p:nvPr/>
              </p:nvSpPr>
              <p:spPr>
                <a:xfrm>
                  <a:off x="683491" y="2821709"/>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a:t>
                  </a:r>
                </a:p>
              </p:txBody>
            </p:sp>
            <p:sp>
              <p:nvSpPr>
                <p:cNvPr id="27" name="Rectangle 26"/>
                <p:cNvSpPr/>
                <p:nvPr/>
              </p:nvSpPr>
              <p:spPr>
                <a:xfrm>
                  <a:off x="683491" y="1588883"/>
                  <a:ext cx="2604653"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1</a:t>
                  </a:r>
                </a:p>
              </p:txBody>
            </p:sp>
            <p:sp>
              <p:nvSpPr>
                <p:cNvPr id="28" name="Rectangle 27"/>
                <p:cNvSpPr/>
                <p:nvPr/>
              </p:nvSpPr>
              <p:spPr>
                <a:xfrm>
                  <a:off x="683491" y="1939866"/>
                  <a:ext cx="2604653"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2</a:t>
                  </a:r>
                </a:p>
              </p:txBody>
            </p:sp>
          </p:grpSp>
          <p:grpSp>
            <p:nvGrpSpPr>
              <p:cNvPr id="12" name="Group 11"/>
              <p:cNvGrpSpPr/>
              <p:nvPr/>
            </p:nvGrpSpPr>
            <p:grpSpPr>
              <a:xfrm>
                <a:off x="3039814" y="3724315"/>
                <a:ext cx="2115129" cy="2272146"/>
                <a:chOff x="517236" y="1025237"/>
                <a:chExt cx="3057237" cy="2272146"/>
              </a:xfrm>
            </p:grpSpPr>
            <p:sp>
              <p:nvSpPr>
                <p:cNvPr id="13" name="Rectangle 12"/>
                <p:cNvSpPr/>
                <p:nvPr/>
              </p:nvSpPr>
              <p:spPr>
                <a:xfrm>
                  <a:off x="517236" y="1025237"/>
                  <a:ext cx="3057237" cy="227214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800" dirty="0">
                      <a:solidFill>
                        <a:schemeClr val="tx1"/>
                      </a:solidFill>
                    </a:rPr>
                    <a:t>Bloque 2</a:t>
                  </a:r>
                </a:p>
                <a:p>
                  <a:pPr algn="ctr"/>
                  <a:endParaRPr lang="es-AR" sz="2800" dirty="0">
                    <a:solidFill>
                      <a:schemeClr val="tx1"/>
                    </a:solidFill>
                  </a:endParaRPr>
                </a:p>
                <a:p>
                  <a:pPr algn="ctr"/>
                  <a:endParaRPr lang="es-AR" sz="2000" dirty="0">
                    <a:solidFill>
                      <a:schemeClr val="tx1"/>
                    </a:solidFill>
                  </a:endParaRPr>
                </a:p>
                <a:p>
                  <a:pPr algn="ctr"/>
                  <a:r>
                    <a:rPr lang="es-AR" sz="2000" dirty="0">
                      <a:solidFill>
                        <a:schemeClr val="tx1"/>
                      </a:solidFill>
                    </a:rPr>
                    <a:t>…</a:t>
                  </a:r>
                </a:p>
              </p:txBody>
            </p:sp>
            <p:sp>
              <p:nvSpPr>
                <p:cNvPr id="14" name="Rectangle 13"/>
                <p:cNvSpPr/>
                <p:nvPr/>
              </p:nvSpPr>
              <p:spPr>
                <a:xfrm>
                  <a:off x="683491" y="1570182"/>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m+1</a:t>
                  </a:r>
                </a:p>
              </p:txBody>
            </p:sp>
            <p:sp>
              <p:nvSpPr>
                <p:cNvPr id="15" name="Rectangle 14"/>
                <p:cNvSpPr/>
                <p:nvPr/>
              </p:nvSpPr>
              <p:spPr>
                <a:xfrm>
                  <a:off x="683491" y="1921165"/>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m+2</a:t>
                  </a:r>
                </a:p>
              </p:txBody>
            </p:sp>
            <p:sp>
              <p:nvSpPr>
                <p:cNvPr id="16" name="Rectangle 15"/>
                <p:cNvSpPr/>
                <p:nvPr/>
              </p:nvSpPr>
              <p:spPr>
                <a:xfrm>
                  <a:off x="683491" y="2821709"/>
                  <a:ext cx="2604654"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n</a:t>
                  </a:r>
                </a:p>
              </p:txBody>
            </p:sp>
          </p:grpSp>
          <p:grpSp>
            <p:nvGrpSpPr>
              <p:cNvPr id="35" name="Group 34"/>
              <p:cNvGrpSpPr/>
              <p:nvPr/>
            </p:nvGrpSpPr>
            <p:grpSpPr>
              <a:xfrm>
                <a:off x="235526" y="1517050"/>
                <a:ext cx="2082802" cy="4073238"/>
                <a:chOff x="272471" y="1108362"/>
                <a:chExt cx="2184402" cy="4073238"/>
              </a:xfrm>
            </p:grpSpPr>
            <p:sp>
              <p:nvSpPr>
                <p:cNvPr id="23" name="Rectangle 22"/>
                <p:cNvSpPr/>
                <p:nvPr/>
              </p:nvSpPr>
              <p:spPr>
                <a:xfrm>
                  <a:off x="272471" y="1108362"/>
                  <a:ext cx="2184402" cy="407323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800" dirty="0">
                      <a:solidFill>
                        <a:schemeClr val="tx1"/>
                      </a:solidFill>
                    </a:rPr>
                    <a:t>Fichero</a:t>
                  </a:r>
                </a:p>
                <a:p>
                  <a:pPr algn="ctr"/>
                  <a:endParaRPr lang="es-AR" sz="2800" dirty="0">
                    <a:solidFill>
                      <a:schemeClr val="tx1"/>
                    </a:solidFill>
                  </a:endParaRPr>
                </a:p>
                <a:p>
                  <a:pPr algn="ctr"/>
                  <a:endParaRPr lang="es-AR" sz="2800" dirty="0">
                    <a:solidFill>
                      <a:schemeClr val="tx1"/>
                    </a:solidFill>
                  </a:endParaRPr>
                </a:p>
                <a:p>
                  <a:pPr algn="ctr"/>
                  <a:r>
                    <a:rPr lang="es-AR" sz="2000" dirty="0">
                      <a:solidFill>
                        <a:schemeClr val="tx1"/>
                      </a:solidFill>
                    </a:rPr>
                    <a:t>…</a:t>
                  </a:r>
                </a:p>
                <a:p>
                  <a:pPr algn="ctr"/>
                  <a:endParaRPr lang="es-AR" sz="2000" dirty="0">
                    <a:solidFill>
                      <a:schemeClr val="tx1"/>
                    </a:solidFill>
                  </a:endParaRPr>
                </a:p>
                <a:p>
                  <a:pPr algn="ctr"/>
                  <a:endParaRPr lang="es-AR" sz="2000" dirty="0">
                    <a:solidFill>
                      <a:schemeClr val="tx1"/>
                    </a:solidFill>
                  </a:endParaRPr>
                </a:p>
                <a:p>
                  <a:pPr algn="ctr"/>
                  <a:endParaRPr lang="es-AR" sz="2000" dirty="0">
                    <a:solidFill>
                      <a:schemeClr val="tx1"/>
                    </a:solidFill>
                  </a:endParaRPr>
                </a:p>
                <a:p>
                  <a:pPr algn="ctr"/>
                  <a:endParaRPr lang="es-AR" sz="2000" dirty="0">
                    <a:solidFill>
                      <a:schemeClr val="tx1"/>
                    </a:solidFill>
                  </a:endParaRPr>
                </a:p>
                <a:p>
                  <a:pPr algn="ctr"/>
                  <a:r>
                    <a:rPr lang="es-AR" sz="2000" dirty="0">
                      <a:solidFill>
                        <a:schemeClr val="tx1"/>
                      </a:solidFill>
                    </a:rPr>
                    <a:t>…</a:t>
                  </a:r>
                </a:p>
                <a:p>
                  <a:pPr algn="ctr"/>
                  <a:endParaRPr lang="es-AR" sz="2000" dirty="0">
                    <a:solidFill>
                      <a:schemeClr val="tx1"/>
                    </a:solidFill>
                  </a:endParaRPr>
                </a:p>
              </p:txBody>
            </p:sp>
            <p:sp>
              <p:nvSpPr>
                <p:cNvPr id="29" name="Rectangle 28"/>
                <p:cNvSpPr/>
                <p:nvPr/>
              </p:nvSpPr>
              <p:spPr>
                <a:xfrm>
                  <a:off x="449592" y="2909216"/>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a:t>
                  </a:r>
                </a:p>
              </p:txBody>
            </p:sp>
            <p:sp>
              <p:nvSpPr>
                <p:cNvPr id="30" name="Rectangle 29"/>
                <p:cNvSpPr/>
                <p:nvPr/>
              </p:nvSpPr>
              <p:spPr>
                <a:xfrm>
                  <a:off x="449592" y="1676390"/>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1</a:t>
                  </a:r>
                </a:p>
              </p:txBody>
            </p:sp>
            <p:sp>
              <p:nvSpPr>
                <p:cNvPr id="31" name="Rectangle 30"/>
                <p:cNvSpPr/>
                <p:nvPr/>
              </p:nvSpPr>
              <p:spPr>
                <a:xfrm>
                  <a:off x="449592" y="2027373"/>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2</a:t>
                  </a:r>
                </a:p>
              </p:txBody>
            </p:sp>
            <p:sp>
              <p:nvSpPr>
                <p:cNvPr id="32" name="Rectangle 31"/>
                <p:cNvSpPr/>
                <p:nvPr/>
              </p:nvSpPr>
              <p:spPr>
                <a:xfrm>
                  <a:off x="449592" y="3299679"/>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m+1</a:t>
                  </a:r>
                </a:p>
              </p:txBody>
            </p:sp>
            <p:sp>
              <p:nvSpPr>
                <p:cNvPr id="33" name="Rectangle 32"/>
                <p:cNvSpPr/>
                <p:nvPr/>
              </p:nvSpPr>
              <p:spPr>
                <a:xfrm>
                  <a:off x="449592" y="3650662"/>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m+2</a:t>
                  </a:r>
                </a:p>
              </p:txBody>
            </p:sp>
            <p:sp>
              <p:nvSpPr>
                <p:cNvPr id="34" name="Rectangle 33"/>
                <p:cNvSpPr/>
                <p:nvPr/>
              </p:nvSpPr>
              <p:spPr>
                <a:xfrm>
                  <a:off x="449592" y="4551206"/>
                  <a:ext cx="1802012" cy="26785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Registro n</a:t>
                  </a:r>
                </a:p>
              </p:txBody>
            </p:sp>
          </p:grpSp>
          <p:cxnSp>
            <p:nvCxnSpPr>
              <p:cNvPr id="37" name="Straight Arrow Connector 36"/>
              <p:cNvCxnSpPr>
                <a:stCxn id="30" idx="3"/>
                <a:endCxn id="27" idx="1"/>
              </p:cNvCxnSpPr>
              <p:nvPr/>
            </p:nvCxnSpPr>
            <p:spPr>
              <a:xfrm flipV="1">
                <a:off x="2122607" y="1990793"/>
                <a:ext cx="1032229" cy="228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3"/>
                <a:endCxn id="28" idx="1"/>
              </p:cNvCxnSpPr>
              <p:nvPr/>
            </p:nvCxnSpPr>
            <p:spPr>
              <a:xfrm flipV="1">
                <a:off x="2122607" y="2341776"/>
                <a:ext cx="1032229" cy="228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 idx="3"/>
                <a:endCxn id="9" idx="1"/>
              </p:cNvCxnSpPr>
              <p:nvPr/>
            </p:nvCxnSpPr>
            <p:spPr>
              <a:xfrm flipV="1">
                <a:off x="2122607" y="3223619"/>
                <a:ext cx="1032229" cy="2282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3"/>
                <a:endCxn id="14" idx="1"/>
              </p:cNvCxnSpPr>
              <p:nvPr/>
            </p:nvCxnSpPr>
            <p:spPr>
              <a:xfrm>
                <a:off x="2122607" y="3842294"/>
                <a:ext cx="1032229" cy="560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a:endCxn id="15" idx="1"/>
              </p:cNvCxnSpPr>
              <p:nvPr/>
            </p:nvCxnSpPr>
            <p:spPr>
              <a:xfrm>
                <a:off x="2122607" y="4193277"/>
                <a:ext cx="1032229" cy="560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16" idx="1"/>
              </p:cNvCxnSpPr>
              <p:nvPr/>
            </p:nvCxnSpPr>
            <p:spPr>
              <a:xfrm>
                <a:off x="2122607" y="5093821"/>
                <a:ext cx="1032229" cy="560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a:off x="2909455" y="840509"/>
              <a:ext cx="2456872" cy="5458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600" dirty="0">
                  <a:solidFill>
                    <a:schemeClr val="tx1"/>
                  </a:solidFill>
                </a:rPr>
                <a:t>Memoria</a:t>
              </a:r>
            </a:p>
          </p:txBody>
        </p:sp>
      </p:grpSp>
      <p:sp>
        <p:nvSpPr>
          <p:cNvPr id="61" name="Right Brace 60"/>
          <p:cNvSpPr/>
          <p:nvPr/>
        </p:nvSpPr>
        <p:spPr>
          <a:xfrm>
            <a:off x="5099524" y="1484715"/>
            <a:ext cx="434105" cy="2272146"/>
          </a:xfrm>
          <a:prstGeom prst="rightBrace">
            <a:avLst>
              <a:gd name="adj1" fmla="val 8333"/>
              <a:gd name="adj2" fmla="val 5243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62" name="TextBox 61"/>
          <p:cNvSpPr txBox="1"/>
          <p:nvPr/>
        </p:nvSpPr>
        <p:spPr>
          <a:xfrm>
            <a:off x="5533630" y="1282045"/>
            <a:ext cx="3478395" cy="4317477"/>
          </a:xfrm>
          <a:prstGeom prst="rect">
            <a:avLst/>
          </a:prstGeom>
          <a:noFill/>
        </p:spPr>
        <p:txBody>
          <a:bodyPr wrap="square" rtlCol="0">
            <a:normAutofit/>
          </a:bodyPr>
          <a:lstStyle/>
          <a:p>
            <a:r>
              <a:rPr lang="es-AR" sz="2800" dirty="0"/>
              <a:t>Factor de Bloqueo </a:t>
            </a:r>
            <a:r>
              <a:rPr lang="es-ES" sz="2800" b="1" i="1" dirty="0" err="1"/>
              <a:t>bfr</a:t>
            </a:r>
            <a:endParaRPr lang="es-AR" sz="2800" dirty="0"/>
          </a:p>
          <a:p>
            <a:r>
              <a:rPr lang="es-AR" sz="2400" dirty="0"/>
              <a:t>Es la cantidad de registros que entran en un bloque:</a:t>
            </a:r>
          </a:p>
          <a:p>
            <a:pPr algn="ctr"/>
            <a:r>
              <a:rPr lang="es-ES" sz="2800" b="1" i="1" dirty="0" err="1"/>
              <a:t>bfr</a:t>
            </a:r>
            <a:r>
              <a:rPr lang="es-ES" sz="2800" b="1" i="1" dirty="0"/>
              <a:t> </a:t>
            </a:r>
            <a:r>
              <a:rPr lang="es-ES" sz="2800" b="1" dirty="0"/>
              <a:t>= </a:t>
            </a:r>
            <a:r>
              <a:rPr lang="es-ES" sz="2800" b="1" i="1" dirty="0"/>
              <a:t>B/R</a:t>
            </a:r>
          </a:p>
          <a:p>
            <a:r>
              <a:rPr lang="es-ES" sz="2400" dirty="0"/>
              <a:t>Siendo:</a:t>
            </a:r>
          </a:p>
          <a:p>
            <a:pPr marL="263525" indent="-263525">
              <a:tabLst>
                <a:tab pos="263525" algn="l"/>
              </a:tabLst>
            </a:pPr>
            <a:r>
              <a:rPr lang="es-ES" sz="2400" b="1" dirty="0"/>
              <a:t>B	</a:t>
            </a:r>
            <a:r>
              <a:rPr lang="es-ES" sz="2400" dirty="0"/>
              <a:t>el tamaño del bloque medido en bytes</a:t>
            </a:r>
          </a:p>
          <a:p>
            <a:pPr marL="263525" indent="-263525">
              <a:tabLst>
                <a:tab pos="263525" algn="l"/>
              </a:tabLst>
            </a:pPr>
            <a:r>
              <a:rPr lang="es-ES" sz="2400" b="1" dirty="0"/>
              <a:t>R	</a:t>
            </a:r>
            <a:r>
              <a:rPr lang="es-ES" sz="2400" dirty="0"/>
              <a:t>el tamaño del registro medido en bytes </a:t>
            </a:r>
          </a:p>
          <a:p>
            <a:pPr marL="263525" indent="-263525">
              <a:tabLst>
                <a:tab pos="263525" algn="l"/>
              </a:tabLst>
            </a:pPr>
            <a:r>
              <a:rPr lang="es-ES" sz="2400" dirty="0"/>
              <a:t>Y asumiendo que </a:t>
            </a:r>
            <a:r>
              <a:rPr lang="es-ES" sz="2400" b="1" i="1" dirty="0"/>
              <a:t>B ≥ R</a:t>
            </a:r>
            <a:endParaRPr lang="es-AR" sz="2400" dirty="0"/>
          </a:p>
        </p:txBody>
      </p:sp>
    </p:spTree>
    <p:extLst>
      <p:ext uri="{BB962C8B-B14F-4D97-AF65-F5344CB8AC3E}">
        <p14:creationId xmlns:p14="http://schemas.microsoft.com/office/powerpoint/2010/main" val="4142981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618836"/>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Primeros términos</a:t>
            </a:r>
            <a:endParaRPr lang="es-AR" sz="4400" dirty="0"/>
          </a:p>
        </p:txBody>
      </p:sp>
      <p:sp>
        <p:nvSpPr>
          <p:cNvPr id="4" name="Rectangle 3"/>
          <p:cNvSpPr/>
          <p:nvPr/>
        </p:nvSpPr>
        <p:spPr>
          <a:xfrm>
            <a:off x="147783" y="517236"/>
            <a:ext cx="8848436" cy="6271491"/>
          </a:xfrm>
          <a:prstGeom prst="rect">
            <a:avLst/>
          </a:prstGeom>
        </p:spPr>
        <p:txBody>
          <a:bodyPr wrap="square">
            <a:normAutofit lnSpcReduction="10000"/>
          </a:bodyPr>
          <a:lstStyle/>
          <a:p>
            <a:pPr marL="176213" indent="-176213">
              <a:spcAft>
                <a:spcPts val="300"/>
              </a:spcAft>
              <a:buFont typeface="Arial" panose="020B0604020202020204" pitchFamily="34" charset="0"/>
              <a:buChar char="•"/>
            </a:pPr>
            <a:r>
              <a:rPr lang="es-AR" sz="2400" dirty="0">
                <a:solidFill>
                  <a:srgbClr val="000000"/>
                </a:solidFill>
              </a:rPr>
              <a:t>Términos: </a:t>
            </a:r>
          </a:p>
          <a:p>
            <a:pPr marL="442913" lvl="1" indent="-174625">
              <a:spcAft>
                <a:spcPts val="300"/>
              </a:spcAft>
              <a:buFont typeface="Arial" panose="020B0604020202020204" pitchFamily="34" charset="0"/>
              <a:buChar char="•"/>
            </a:pPr>
            <a:r>
              <a:rPr lang="es-AR" sz="2400" b="1" i="1" dirty="0">
                <a:solidFill>
                  <a:srgbClr val="000000"/>
                </a:solidFill>
              </a:rPr>
              <a:t>V(</a:t>
            </a:r>
            <a:r>
              <a:rPr lang="es-AR" sz="2400" b="1" i="1" baseline="-25000" dirty="0">
                <a:solidFill>
                  <a:srgbClr val="000000"/>
                </a:solidFill>
              </a:rPr>
              <a:t>atributo, tabla</a:t>
            </a:r>
            <a:r>
              <a:rPr lang="es-AR" sz="2400" b="1" i="1" dirty="0">
                <a:solidFill>
                  <a:srgbClr val="000000"/>
                </a:solidFill>
              </a:rPr>
              <a:t>): </a:t>
            </a:r>
            <a:r>
              <a:rPr lang="es-AR" sz="2400" i="1" dirty="0">
                <a:solidFill>
                  <a:srgbClr val="000000"/>
                </a:solidFill>
              </a:rPr>
              <a:t>cantidad de valores diferentes que puede tomar un atributo en una tabla</a:t>
            </a:r>
          </a:p>
          <a:p>
            <a:pPr marL="442913" lvl="1" indent="-174625">
              <a:spcAft>
                <a:spcPts val="300"/>
              </a:spcAft>
              <a:buFont typeface="Arial" panose="020B0604020202020204" pitchFamily="34" charset="0"/>
              <a:buChar char="•"/>
            </a:pPr>
            <a:r>
              <a:rPr lang="es-AR" sz="2400" b="1" i="1" dirty="0" err="1">
                <a:solidFill>
                  <a:srgbClr val="000000"/>
                </a:solidFill>
              </a:rPr>
              <a:t>sl</a:t>
            </a:r>
            <a:r>
              <a:rPr lang="es-AR" sz="2400" b="1" i="1" dirty="0">
                <a:solidFill>
                  <a:srgbClr val="000000"/>
                </a:solidFill>
              </a:rPr>
              <a:t>: </a:t>
            </a:r>
            <a:r>
              <a:rPr lang="es-ES" sz="2400" dirty="0">
                <a:solidFill>
                  <a:srgbClr val="000000"/>
                </a:solidFill>
              </a:rPr>
              <a:t>la relación entre el número de registros que satisfacen una condición y el número total de registros del fichero</a:t>
            </a:r>
            <a:endParaRPr lang="es-AR" sz="2400" dirty="0">
              <a:solidFill>
                <a:srgbClr val="000000"/>
              </a:solidFill>
            </a:endParaRPr>
          </a:p>
          <a:p>
            <a:pPr marL="442913" lvl="1" indent="-174625">
              <a:spcAft>
                <a:spcPts val="300"/>
              </a:spcAft>
              <a:buFont typeface="Arial" panose="020B0604020202020204" pitchFamily="34" charset="0"/>
              <a:buChar char="•"/>
            </a:pPr>
            <a:r>
              <a:rPr lang="es-AR" sz="2400" b="1" i="1" dirty="0">
                <a:solidFill>
                  <a:srgbClr val="000000"/>
                </a:solidFill>
              </a:rPr>
              <a:t>r</a:t>
            </a:r>
            <a:r>
              <a:rPr lang="es-AR" sz="2400" dirty="0">
                <a:solidFill>
                  <a:srgbClr val="000000"/>
                </a:solidFill>
              </a:rPr>
              <a:t>: el número de registros de la relación </a:t>
            </a:r>
            <a:r>
              <a:rPr lang="es-AR" sz="2400" b="1" dirty="0">
                <a:solidFill>
                  <a:srgbClr val="000000"/>
                </a:solidFill>
              </a:rPr>
              <a:t>(registros)</a:t>
            </a:r>
            <a:r>
              <a:rPr lang="es-AR" sz="2400" dirty="0">
                <a:solidFill>
                  <a:srgbClr val="000000"/>
                </a:solidFill>
              </a:rPr>
              <a:t>.</a:t>
            </a:r>
          </a:p>
          <a:p>
            <a:pPr marL="442913" lvl="1" indent="-174625">
              <a:spcAft>
                <a:spcPts val="300"/>
              </a:spcAft>
              <a:buFont typeface="Arial" panose="020B0604020202020204" pitchFamily="34" charset="0"/>
              <a:buChar char="•"/>
            </a:pPr>
            <a:r>
              <a:rPr lang="es-AR" sz="2400" b="1" i="1" dirty="0">
                <a:solidFill>
                  <a:srgbClr val="000000"/>
                </a:solidFill>
              </a:rPr>
              <a:t>R</a:t>
            </a:r>
            <a:r>
              <a:rPr lang="es-AR" sz="2400" dirty="0">
                <a:solidFill>
                  <a:srgbClr val="000000"/>
                </a:solidFill>
              </a:rPr>
              <a:t>: tamaño (medio) de registro de la relación </a:t>
            </a:r>
            <a:r>
              <a:rPr lang="es-AR" sz="2400" b="1" dirty="0">
                <a:solidFill>
                  <a:srgbClr val="000000"/>
                </a:solidFill>
              </a:rPr>
              <a:t>(bytes)</a:t>
            </a:r>
            <a:r>
              <a:rPr lang="es-AR" sz="2400" dirty="0">
                <a:solidFill>
                  <a:srgbClr val="000000"/>
                </a:solidFill>
              </a:rPr>
              <a:t>.</a:t>
            </a:r>
          </a:p>
          <a:p>
            <a:pPr marL="442913" lvl="1" indent="-174625">
              <a:spcAft>
                <a:spcPts val="300"/>
              </a:spcAft>
              <a:buFont typeface="Arial" panose="020B0604020202020204" pitchFamily="34" charset="0"/>
              <a:buChar char="•"/>
            </a:pPr>
            <a:r>
              <a:rPr lang="es-AR" sz="2400" b="1" i="1" dirty="0">
                <a:solidFill>
                  <a:srgbClr val="000000"/>
                </a:solidFill>
              </a:rPr>
              <a:t>B</a:t>
            </a:r>
            <a:r>
              <a:rPr lang="es-AR" sz="2400" b="1" dirty="0">
                <a:solidFill>
                  <a:srgbClr val="000000"/>
                </a:solidFill>
              </a:rPr>
              <a:t>:</a:t>
            </a:r>
            <a:r>
              <a:rPr lang="es-AR" sz="2400" dirty="0">
                <a:solidFill>
                  <a:srgbClr val="000000"/>
                </a:solidFill>
              </a:rPr>
              <a:t> tamaño del bloque </a:t>
            </a:r>
            <a:r>
              <a:rPr lang="es-AR" sz="2400" b="1" dirty="0">
                <a:solidFill>
                  <a:srgbClr val="000000"/>
                </a:solidFill>
              </a:rPr>
              <a:t>(bytes)</a:t>
            </a:r>
            <a:r>
              <a:rPr lang="es-AR" sz="2400" dirty="0">
                <a:solidFill>
                  <a:srgbClr val="000000"/>
                </a:solidFill>
              </a:rPr>
              <a:t>.</a:t>
            </a:r>
          </a:p>
          <a:p>
            <a:pPr marL="442913" lvl="1" indent="-174625">
              <a:spcAft>
                <a:spcPts val="300"/>
              </a:spcAft>
              <a:buFont typeface="Arial" panose="020B0604020202020204" pitchFamily="34" charset="0"/>
              <a:buChar char="•"/>
            </a:pPr>
            <a:r>
              <a:rPr lang="es-AR" sz="2400" b="1" i="1" dirty="0" err="1"/>
              <a:t>bfr</a:t>
            </a:r>
            <a:r>
              <a:rPr lang="es-AR" sz="2400" dirty="0">
                <a:solidFill>
                  <a:srgbClr val="000000"/>
                </a:solidFill>
              </a:rPr>
              <a:t>: factor de bloqueo. </a:t>
            </a:r>
            <a:r>
              <a:rPr lang="es-AR" sz="2400" b="1" i="1" dirty="0" err="1"/>
              <a:t>bfr</a:t>
            </a:r>
            <a:r>
              <a:rPr lang="es-AR" sz="2400" b="1" i="1" dirty="0"/>
              <a:t> </a:t>
            </a:r>
            <a:r>
              <a:rPr lang="es-AR" sz="2400" dirty="0">
                <a:solidFill>
                  <a:srgbClr val="000000"/>
                </a:solidFill>
              </a:rPr>
              <a:t>: </a:t>
            </a:r>
            <a:r>
              <a:rPr lang="es-ES" sz="2400" b="1" dirty="0">
                <a:solidFill>
                  <a:srgbClr val="000000"/>
                </a:solidFill>
              </a:rPr>
              <a:t>B/R (registros x bloques)</a:t>
            </a:r>
          </a:p>
          <a:p>
            <a:pPr marL="442913" lvl="1" indent="-174625">
              <a:spcAft>
                <a:spcPts val="300"/>
              </a:spcAft>
              <a:buFont typeface="Arial" panose="020B0604020202020204" pitchFamily="34" charset="0"/>
              <a:buChar char="•"/>
            </a:pPr>
            <a:r>
              <a:rPr lang="es-AR" sz="2400" b="1" i="1" dirty="0">
                <a:solidFill>
                  <a:srgbClr val="000000"/>
                </a:solidFill>
              </a:rPr>
              <a:t>b</a:t>
            </a:r>
            <a:r>
              <a:rPr lang="es-AR" sz="2400" dirty="0">
                <a:solidFill>
                  <a:srgbClr val="000000"/>
                </a:solidFill>
              </a:rPr>
              <a:t>: Cantidad de bloques que ocupa la relación </a:t>
            </a:r>
            <a:r>
              <a:rPr lang="es-AR" sz="2400" b="1" dirty="0">
                <a:solidFill>
                  <a:srgbClr val="000000"/>
                </a:solidFill>
              </a:rPr>
              <a:t>(</a:t>
            </a:r>
            <a:r>
              <a:rPr lang="es-ES" sz="2400" b="1" dirty="0">
                <a:solidFill>
                  <a:srgbClr val="000000"/>
                </a:solidFill>
              </a:rPr>
              <a:t>bloques)</a:t>
            </a:r>
            <a:endParaRPr lang="es-AR" sz="2400" dirty="0">
              <a:solidFill>
                <a:srgbClr val="000000"/>
              </a:solidFill>
            </a:endParaRPr>
          </a:p>
          <a:p>
            <a:pPr marL="176213" indent="-176213">
              <a:spcAft>
                <a:spcPts val="300"/>
              </a:spcAft>
              <a:buFont typeface="Arial" panose="020B0604020202020204" pitchFamily="34" charset="0"/>
              <a:buChar char="•"/>
            </a:pPr>
            <a:r>
              <a:rPr lang="es-AR" sz="2400" dirty="0">
                <a:solidFill>
                  <a:srgbClr val="000000"/>
                </a:solidFill>
              </a:rPr>
              <a:t>Asumiremos que: </a:t>
            </a:r>
          </a:p>
          <a:p>
            <a:pPr marL="442913" lvl="1" indent="-174625">
              <a:spcAft>
                <a:spcPts val="300"/>
              </a:spcAft>
              <a:buFont typeface="Arial" panose="020B0604020202020204" pitchFamily="34" charset="0"/>
              <a:buChar char="•"/>
            </a:pPr>
            <a:r>
              <a:rPr lang="es-ES" sz="2400" dirty="0">
                <a:solidFill>
                  <a:srgbClr val="000000"/>
                </a:solidFill>
              </a:rPr>
              <a:t>En cada bloque solo hay registros de una misma relación (relación empaquetada)</a:t>
            </a:r>
          </a:p>
          <a:p>
            <a:pPr marL="442913" lvl="1" indent="-174625">
              <a:spcAft>
                <a:spcPts val="300"/>
              </a:spcAft>
              <a:buFont typeface="Arial" panose="020B0604020202020204" pitchFamily="34" charset="0"/>
              <a:buChar char="•"/>
            </a:pPr>
            <a:r>
              <a:rPr lang="es-ES" sz="2400" dirty="0">
                <a:solidFill>
                  <a:srgbClr val="000000"/>
                </a:solidFill>
              </a:rPr>
              <a:t>La longitud de cada registro es fija para cada tabla. </a:t>
            </a:r>
          </a:p>
          <a:p>
            <a:pPr marL="442913" lvl="1" indent="-174625">
              <a:spcAft>
                <a:spcPts val="300"/>
              </a:spcAft>
              <a:buFont typeface="Arial" panose="020B0604020202020204" pitchFamily="34" charset="0"/>
              <a:buChar char="•"/>
            </a:pPr>
            <a:r>
              <a:rPr lang="es-ES" sz="2400" dirty="0">
                <a:solidFill>
                  <a:srgbClr val="000000"/>
                </a:solidFill>
              </a:rPr>
              <a:t>La longitud de cada registro es siempre menor que la longitud de un bloque, en el sentido que un bloque puede contener más de una registro.</a:t>
            </a:r>
          </a:p>
        </p:txBody>
      </p:sp>
    </p:spTree>
    <p:extLst>
      <p:ext uri="{BB962C8B-B14F-4D97-AF65-F5344CB8AC3E}">
        <p14:creationId xmlns:p14="http://schemas.microsoft.com/office/powerpoint/2010/main" val="310631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Almacenamiento de datos</a:t>
            </a:r>
          </a:p>
        </p:txBody>
      </p:sp>
      <p:sp>
        <p:nvSpPr>
          <p:cNvPr id="4" name="Rectangle 3"/>
          <p:cNvSpPr/>
          <p:nvPr/>
        </p:nvSpPr>
        <p:spPr>
          <a:xfrm>
            <a:off x="230909" y="762230"/>
            <a:ext cx="8765309" cy="6026497"/>
          </a:xfrm>
          <a:prstGeom prst="rect">
            <a:avLst/>
          </a:prstGeom>
        </p:spPr>
        <p:txBody>
          <a:bodyPr wrap="square">
            <a:normAutofit fontScale="92500" lnSpcReduction="10000"/>
          </a:bodyPr>
          <a:lstStyle/>
          <a:p>
            <a:pPr>
              <a:spcAft>
                <a:spcPts val="1200"/>
              </a:spcAft>
            </a:pPr>
            <a:r>
              <a:rPr lang="es-ES" sz="2800" dirty="0"/>
              <a:t>Para el análisis de costos, antes tenemos que distinguir las operaciones que se pueden realizar sobre los ficheros:</a:t>
            </a:r>
          </a:p>
          <a:p>
            <a:pPr marL="914400" lvl="1" indent="-457200">
              <a:buFont typeface="Arial" panose="020B0604020202020204" pitchFamily="34" charset="0"/>
              <a:buChar char="•"/>
            </a:pPr>
            <a:r>
              <a:rPr lang="es-ES" sz="2800" b="1" dirty="0"/>
              <a:t>De recuperación</a:t>
            </a:r>
            <a:r>
              <a:rPr lang="es-ES" sz="2800" dirty="0"/>
              <a:t>: </a:t>
            </a:r>
            <a:r>
              <a:rPr lang="es-AR" sz="2800" dirty="0"/>
              <a:t>no cambian ningún dato del fichero</a:t>
            </a:r>
            <a:endParaRPr lang="es-ES" sz="2800" dirty="0"/>
          </a:p>
          <a:p>
            <a:pPr marL="914400" lvl="1" indent="-457200">
              <a:buFont typeface="Arial" panose="020B0604020202020204" pitchFamily="34" charset="0"/>
              <a:buChar char="•"/>
            </a:pPr>
            <a:r>
              <a:rPr lang="es-ES" sz="2800" b="1" dirty="0"/>
              <a:t>De actualización</a:t>
            </a:r>
            <a:r>
              <a:rPr lang="es-ES" sz="2800" dirty="0"/>
              <a:t>: modifican el fichero mediante la inserción o la eliminación de registros, o modificando los valores de los campos.</a:t>
            </a:r>
          </a:p>
          <a:p>
            <a:pPr>
              <a:spcBef>
                <a:spcPts val="1200"/>
              </a:spcBef>
              <a:spcAft>
                <a:spcPts val="1200"/>
              </a:spcAft>
            </a:pPr>
            <a:r>
              <a:rPr lang="es-ES" sz="2800" dirty="0"/>
              <a:t>Los costos de las operaciones van a depender de:</a:t>
            </a:r>
          </a:p>
          <a:p>
            <a:pPr marL="914400" lvl="1" indent="-457200">
              <a:buFont typeface="Arial" panose="020B0604020202020204" pitchFamily="34" charset="0"/>
              <a:buChar char="•"/>
            </a:pPr>
            <a:r>
              <a:rPr lang="es-ES" sz="2800" b="1" dirty="0"/>
              <a:t>Organización del fichero</a:t>
            </a:r>
            <a:r>
              <a:rPr lang="es-ES" sz="2800" dirty="0"/>
              <a:t>: se refiere a la organización de los datos de un fichero en registros, bloques y estructuras de acceso; esto incluye la forma en que los registros y los bloques se colocan e interconectan en el medio de almacenamiento.</a:t>
            </a:r>
          </a:p>
          <a:p>
            <a:pPr marL="914400" lvl="1" indent="-457200">
              <a:buFont typeface="Arial" panose="020B0604020202020204" pitchFamily="34" charset="0"/>
              <a:buChar char="•"/>
            </a:pPr>
            <a:r>
              <a:rPr lang="es-ES" sz="2800" b="1" dirty="0"/>
              <a:t>Método de acceso al fichero</a:t>
            </a:r>
            <a:r>
              <a:rPr lang="es-ES" sz="2800" dirty="0"/>
              <a:t>: proporciona un grupo de operaciones que se pueden aplicar a un fichero</a:t>
            </a:r>
            <a:endParaRPr lang="es-ES" sz="2800" dirty="0">
              <a:solidFill>
                <a:srgbClr val="000000"/>
              </a:solidFill>
            </a:endParaRPr>
          </a:p>
        </p:txBody>
      </p:sp>
    </p:spTree>
    <p:extLst>
      <p:ext uri="{BB962C8B-B14F-4D97-AF65-F5344CB8AC3E}">
        <p14:creationId xmlns:p14="http://schemas.microsoft.com/office/powerpoint/2010/main" val="63571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Organización de ficheros</a:t>
            </a:r>
            <a:endParaRPr lang="es-AR" sz="4400" dirty="0"/>
          </a:p>
        </p:txBody>
      </p:sp>
      <p:sp>
        <p:nvSpPr>
          <p:cNvPr id="4" name="Rectangle 3"/>
          <p:cNvSpPr/>
          <p:nvPr/>
        </p:nvSpPr>
        <p:spPr>
          <a:xfrm>
            <a:off x="230909" y="762230"/>
            <a:ext cx="8765309" cy="6026497"/>
          </a:xfrm>
          <a:prstGeom prst="rect">
            <a:avLst/>
          </a:prstGeom>
        </p:spPr>
        <p:txBody>
          <a:bodyPr wrap="square">
            <a:normAutofit lnSpcReduction="10000"/>
          </a:bodyPr>
          <a:lstStyle/>
          <a:p>
            <a:pPr>
              <a:spcAft>
                <a:spcPts val="600"/>
              </a:spcAft>
            </a:pPr>
            <a:r>
              <a:rPr lang="es-ES" sz="2800" dirty="0"/>
              <a:t>Hay varias </a:t>
            </a:r>
            <a:r>
              <a:rPr lang="es-ES" sz="2800" b="1" dirty="0"/>
              <a:t>organizaciones principales de ficheros</a:t>
            </a:r>
            <a:r>
              <a:rPr lang="es-ES" sz="2800" dirty="0"/>
              <a:t>, que determinan la </a:t>
            </a:r>
            <a:r>
              <a:rPr lang="es-ES" sz="2800" i="1" dirty="0"/>
              <a:t>colocación física.</a:t>
            </a:r>
          </a:p>
          <a:p>
            <a:pPr marL="342900" indent="-342900">
              <a:spcAft>
                <a:spcPts val="600"/>
              </a:spcAft>
              <a:buFont typeface="Arial" panose="020B0604020202020204" pitchFamily="34" charset="0"/>
              <a:buChar char="•"/>
            </a:pPr>
            <a:r>
              <a:rPr lang="es-ES" sz="2800" dirty="0">
                <a:solidFill>
                  <a:srgbClr val="000000"/>
                </a:solidFill>
              </a:rPr>
              <a:t>Un </a:t>
            </a:r>
            <a:r>
              <a:rPr lang="es-ES" sz="2800" b="1" dirty="0">
                <a:solidFill>
                  <a:srgbClr val="000000"/>
                </a:solidFill>
              </a:rPr>
              <a:t>fichero </a:t>
            </a:r>
            <a:r>
              <a:rPr lang="es-ES" sz="2800" b="1" dirty="0" err="1">
                <a:solidFill>
                  <a:srgbClr val="000000"/>
                </a:solidFill>
              </a:rPr>
              <a:t>heap</a:t>
            </a:r>
            <a:r>
              <a:rPr lang="es-ES" sz="2800" dirty="0">
                <a:solidFill>
                  <a:srgbClr val="000000"/>
                </a:solidFill>
              </a:rPr>
              <a:t> (o </a:t>
            </a:r>
            <a:r>
              <a:rPr lang="es-ES" sz="2800" b="1" dirty="0">
                <a:solidFill>
                  <a:srgbClr val="000000"/>
                </a:solidFill>
              </a:rPr>
              <a:t>fichero desordenado</a:t>
            </a:r>
            <a:r>
              <a:rPr lang="es-ES" sz="2800" dirty="0">
                <a:solidFill>
                  <a:srgbClr val="000000"/>
                </a:solidFill>
              </a:rPr>
              <a:t>) coloca los registros en el disco sin un orden particular, añadiendo los registros nuevos al final del fichero.</a:t>
            </a:r>
          </a:p>
          <a:p>
            <a:pPr marL="342900" indent="-342900">
              <a:spcAft>
                <a:spcPts val="600"/>
              </a:spcAft>
              <a:buFont typeface="Arial" panose="020B0604020202020204" pitchFamily="34" charset="0"/>
              <a:buChar char="•"/>
            </a:pPr>
            <a:r>
              <a:rPr lang="es-ES" sz="2800" dirty="0">
                <a:solidFill>
                  <a:srgbClr val="000000"/>
                </a:solidFill>
              </a:rPr>
              <a:t>Un </a:t>
            </a:r>
            <a:r>
              <a:rPr lang="es-ES" sz="2800" b="1" dirty="0">
                <a:solidFill>
                  <a:srgbClr val="000000"/>
                </a:solidFill>
              </a:rPr>
              <a:t>fichero ordenado </a:t>
            </a:r>
            <a:r>
              <a:rPr lang="es-ES" sz="2800" dirty="0">
                <a:solidFill>
                  <a:srgbClr val="000000"/>
                </a:solidFill>
              </a:rPr>
              <a:t>(o </a:t>
            </a:r>
            <a:r>
              <a:rPr lang="es-ES" sz="2800" b="1" dirty="0">
                <a:solidFill>
                  <a:srgbClr val="000000"/>
                </a:solidFill>
              </a:rPr>
              <a:t>fichero secuencial</a:t>
            </a:r>
            <a:r>
              <a:rPr lang="es-ES" sz="2800" dirty="0">
                <a:solidFill>
                  <a:srgbClr val="000000"/>
                </a:solidFill>
              </a:rPr>
              <a:t>) mantiene ordenados los registros por el valor de un campo particular.</a:t>
            </a:r>
          </a:p>
          <a:p>
            <a:pPr marL="342900" indent="-342900">
              <a:spcAft>
                <a:spcPts val="600"/>
              </a:spcAft>
              <a:buFont typeface="Arial" panose="020B0604020202020204" pitchFamily="34" charset="0"/>
              <a:buChar char="•"/>
            </a:pPr>
            <a:r>
              <a:rPr lang="es-ES" sz="2800" dirty="0">
                <a:solidFill>
                  <a:srgbClr val="000000"/>
                </a:solidFill>
              </a:rPr>
              <a:t>Un </a:t>
            </a:r>
            <a:r>
              <a:rPr lang="es-ES" sz="2800" b="1" dirty="0">
                <a:solidFill>
                  <a:srgbClr val="000000"/>
                </a:solidFill>
              </a:rPr>
              <a:t>fichero disperso </a:t>
            </a:r>
            <a:r>
              <a:rPr lang="es-ES" sz="2800" dirty="0">
                <a:solidFill>
                  <a:srgbClr val="000000"/>
                </a:solidFill>
              </a:rPr>
              <a:t>utiliza una función de dispersión (hash) aplicada a un campo concreto (denominado clave de dispersión) para determinar la ubicación de un registro en el disco.</a:t>
            </a:r>
          </a:p>
          <a:p>
            <a:pPr marL="342900" indent="-342900">
              <a:spcAft>
                <a:spcPts val="600"/>
              </a:spcAft>
              <a:buFont typeface="Arial" panose="020B0604020202020204" pitchFamily="34" charset="0"/>
              <a:buChar char="•"/>
            </a:pPr>
            <a:r>
              <a:rPr lang="es-ES" sz="2800" dirty="0">
                <a:solidFill>
                  <a:srgbClr val="000000"/>
                </a:solidFill>
              </a:rPr>
              <a:t>Hay otras organizaciones de ficheros, como los árboles B, utilizan estructuras en árbol.</a:t>
            </a:r>
          </a:p>
        </p:txBody>
      </p:sp>
    </p:spTree>
    <p:extLst>
      <p:ext uri="{BB962C8B-B14F-4D97-AF65-F5344CB8AC3E}">
        <p14:creationId xmlns:p14="http://schemas.microsoft.com/office/powerpoint/2010/main" val="2576249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 </a:t>
            </a:r>
            <a:r>
              <a:rPr lang="es-AR" sz="4400" dirty="0" err="1">
                <a:solidFill>
                  <a:srgbClr val="572314"/>
                </a:solidFill>
                <a:latin typeface="Gill Sans MT"/>
              </a:rPr>
              <a:t>heap</a:t>
            </a:r>
            <a:r>
              <a:rPr lang="es-AR" sz="4400" dirty="0">
                <a:solidFill>
                  <a:srgbClr val="572314"/>
                </a:solidFill>
                <a:latin typeface="Gill Sans MT"/>
              </a:rPr>
              <a:t> o desordenado</a:t>
            </a:r>
            <a:endParaRPr lang="es-AR" sz="4400" dirty="0"/>
          </a:p>
        </p:txBody>
      </p:sp>
      <p:sp>
        <p:nvSpPr>
          <p:cNvPr id="4" name="Rectangle 3"/>
          <p:cNvSpPr/>
          <p:nvPr/>
        </p:nvSpPr>
        <p:spPr>
          <a:xfrm>
            <a:off x="230909" y="762230"/>
            <a:ext cx="8765309" cy="6026497"/>
          </a:xfrm>
          <a:prstGeom prst="rect">
            <a:avLst/>
          </a:prstGeom>
        </p:spPr>
        <p:txBody>
          <a:bodyPr wrap="square">
            <a:normAutofit fontScale="85000" lnSpcReduction="20000"/>
          </a:bodyPr>
          <a:lstStyle/>
          <a:p>
            <a:pPr marL="342900" indent="-342900">
              <a:spcAft>
                <a:spcPts val="600"/>
              </a:spcAft>
              <a:buFont typeface="Arial" panose="020B0604020202020204" pitchFamily="34" charset="0"/>
              <a:buChar char="•"/>
            </a:pPr>
            <a:r>
              <a:rPr lang="es-ES" sz="2800" dirty="0">
                <a:solidFill>
                  <a:srgbClr val="000000"/>
                </a:solidFill>
              </a:rPr>
              <a:t>Los registros se guardan en el fichero en el mismo orden en que se insertan; es decir, los registros se insertan al final del fichero.</a:t>
            </a:r>
          </a:p>
          <a:p>
            <a:pPr marL="342900" indent="-342900">
              <a:spcAft>
                <a:spcPts val="600"/>
              </a:spcAft>
              <a:buFont typeface="Arial" panose="020B0604020202020204" pitchFamily="34" charset="0"/>
              <a:buChar char="•"/>
            </a:pPr>
            <a:r>
              <a:rPr lang="es-ES" sz="2800" dirty="0">
                <a:solidFill>
                  <a:srgbClr val="000000"/>
                </a:solidFill>
              </a:rPr>
              <a:t>Se suele utilizar con rutas de acceso adicionales, como los </a:t>
            </a:r>
            <a:r>
              <a:rPr lang="es-ES" sz="2800" b="1" dirty="0">
                <a:solidFill>
                  <a:srgbClr val="000000"/>
                </a:solidFill>
              </a:rPr>
              <a:t>índices secundarios</a:t>
            </a:r>
            <a:r>
              <a:rPr lang="es-ES" sz="2800" dirty="0">
                <a:solidFill>
                  <a:srgbClr val="000000"/>
                </a:solidFill>
              </a:rPr>
              <a:t>.</a:t>
            </a:r>
          </a:p>
          <a:p>
            <a:pPr marL="342900" indent="-342900">
              <a:spcAft>
                <a:spcPts val="600"/>
              </a:spcAft>
              <a:buFont typeface="Arial" panose="020B0604020202020204" pitchFamily="34" charset="0"/>
              <a:buChar char="•"/>
            </a:pPr>
            <a:r>
              <a:rPr lang="es-ES" sz="2800" dirty="0">
                <a:solidFill>
                  <a:srgbClr val="000000"/>
                </a:solidFill>
              </a:rPr>
              <a:t>La inserción de un nuevo registro es eficaz.</a:t>
            </a:r>
          </a:p>
          <a:p>
            <a:pPr marL="342900" indent="-342900">
              <a:spcAft>
                <a:spcPts val="600"/>
              </a:spcAft>
              <a:buFont typeface="Arial" panose="020B0604020202020204" pitchFamily="34" charset="0"/>
              <a:buChar char="•"/>
            </a:pPr>
            <a:r>
              <a:rPr lang="es-ES" sz="2800" dirty="0">
                <a:solidFill>
                  <a:srgbClr val="000000"/>
                </a:solidFill>
              </a:rPr>
              <a:t>Por otro lado la búsqueda de un registro utilizando cualquier condición de búsqueda implica una </a:t>
            </a:r>
            <a:r>
              <a:rPr lang="es-ES" sz="2800" b="1" dirty="0">
                <a:solidFill>
                  <a:srgbClr val="000000"/>
                </a:solidFill>
              </a:rPr>
              <a:t>búsqueda lineal</a:t>
            </a:r>
            <a:r>
              <a:rPr lang="es-ES" sz="2800" dirty="0">
                <a:solidFill>
                  <a:srgbClr val="000000"/>
                </a:solidFill>
              </a:rPr>
              <a:t> </a:t>
            </a:r>
            <a:r>
              <a:rPr lang="es-ES" sz="2800" b="1" dirty="0">
                <a:solidFill>
                  <a:srgbClr val="000000"/>
                </a:solidFill>
              </a:rPr>
              <a:t>(</a:t>
            </a:r>
            <a:r>
              <a:rPr lang="es-ES" sz="2800" b="1" dirty="0" err="1">
                <a:solidFill>
                  <a:srgbClr val="000000"/>
                </a:solidFill>
              </a:rPr>
              <a:t>scan</a:t>
            </a:r>
            <a:r>
              <a:rPr lang="es-ES" sz="2800" b="1" dirty="0">
                <a:solidFill>
                  <a:srgbClr val="000000"/>
                </a:solidFill>
              </a:rPr>
              <a:t>)</a:t>
            </a:r>
            <a:r>
              <a:rPr lang="es-ES" sz="2800" dirty="0">
                <a:solidFill>
                  <a:srgbClr val="000000"/>
                </a:solidFill>
              </a:rPr>
              <a:t>, que es muy costoso.</a:t>
            </a:r>
          </a:p>
          <a:p>
            <a:pPr marL="914400" lvl="1" indent="-457200">
              <a:spcAft>
                <a:spcPts val="600"/>
              </a:spcAft>
              <a:buFont typeface="Arial" panose="020B0604020202020204" pitchFamily="34" charset="0"/>
              <a:buChar char="•"/>
            </a:pPr>
            <a:r>
              <a:rPr lang="es-ES" sz="2800" dirty="0"/>
              <a:t>En el caso de un fichero de </a:t>
            </a:r>
            <a:r>
              <a:rPr lang="es-ES" sz="2800" b="1" dirty="0"/>
              <a:t>b</a:t>
            </a:r>
            <a:r>
              <a:rPr lang="es-ES" sz="2800" dirty="0"/>
              <a:t> bloques, se requiere buscar en una media de </a:t>
            </a:r>
            <a:r>
              <a:rPr lang="es-ES" sz="2800" b="1" dirty="0"/>
              <a:t>(b/2) </a:t>
            </a:r>
            <a:r>
              <a:rPr lang="es-ES" sz="2800" dirty="0"/>
              <a:t>bloques</a:t>
            </a:r>
          </a:p>
          <a:p>
            <a:pPr marL="914400" lvl="1" indent="-457200">
              <a:spcAft>
                <a:spcPts val="600"/>
              </a:spcAft>
              <a:buFont typeface="Arial" panose="020B0604020202020204" pitchFamily="34" charset="0"/>
              <a:buChar char="•"/>
            </a:pPr>
            <a:r>
              <a:rPr lang="es-ES" sz="2800" dirty="0"/>
              <a:t>Si ningún registro satisface la condición de búsqueda, el programa debe buscar en los </a:t>
            </a:r>
            <a:r>
              <a:rPr lang="es-ES" sz="2800" b="1" i="1" dirty="0"/>
              <a:t>b </a:t>
            </a:r>
            <a:r>
              <a:rPr lang="es-ES" sz="2800" b="1" dirty="0"/>
              <a:t>bloques </a:t>
            </a:r>
            <a:r>
              <a:rPr lang="es-ES" sz="2800" dirty="0"/>
              <a:t>del fichero</a:t>
            </a:r>
            <a:endParaRPr lang="es-ES" sz="2800" dirty="0">
              <a:solidFill>
                <a:srgbClr val="000000"/>
              </a:solidFill>
            </a:endParaRPr>
          </a:p>
          <a:p>
            <a:pPr marL="342900" indent="-342900">
              <a:spcAft>
                <a:spcPts val="600"/>
              </a:spcAft>
              <a:buFont typeface="Arial" panose="020B0604020202020204" pitchFamily="34" charset="0"/>
              <a:buChar char="•"/>
            </a:pPr>
            <a:r>
              <a:rPr lang="es-ES" sz="2800" dirty="0">
                <a:solidFill>
                  <a:srgbClr val="000000"/>
                </a:solidFill>
              </a:rPr>
              <a:t>Para eliminar un registro, primero se debe buscar su bloque, copiar el bloque en memoria principal, eliminar el registro y por último, reescribir el bloque en el disco. Esto deja espacio inutilizado en el bloque de disco. Por lo que la eliminación de una gran cantidad de registros de este modo supone un derroche de espacio de </a:t>
            </a:r>
            <a:r>
              <a:rPr lang="es-AR" sz="2800" dirty="0">
                <a:solidFill>
                  <a:srgbClr val="000000"/>
                </a:solidFill>
              </a:rPr>
              <a:t>almacenamiento.</a:t>
            </a:r>
            <a:endParaRPr lang="es-ES" sz="2800" dirty="0">
              <a:solidFill>
                <a:srgbClr val="000000"/>
              </a:solidFill>
            </a:endParaRPr>
          </a:p>
        </p:txBody>
      </p:sp>
    </p:spTree>
    <p:extLst>
      <p:ext uri="{BB962C8B-B14F-4D97-AF65-F5344CB8AC3E}">
        <p14:creationId xmlns:p14="http://schemas.microsoft.com/office/powerpoint/2010/main" val="987409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 Ordenado</a:t>
            </a:r>
            <a:endParaRPr lang="es-AR" sz="4400" dirty="0"/>
          </a:p>
        </p:txBody>
      </p:sp>
      <p:sp>
        <p:nvSpPr>
          <p:cNvPr id="4" name="Rectangle 3"/>
          <p:cNvSpPr/>
          <p:nvPr/>
        </p:nvSpPr>
        <p:spPr>
          <a:xfrm>
            <a:off x="230909" y="637310"/>
            <a:ext cx="8765309" cy="6151418"/>
          </a:xfrm>
          <a:prstGeom prst="rect">
            <a:avLst/>
          </a:prstGeom>
        </p:spPr>
        <p:txBody>
          <a:bodyPr wrap="square">
            <a:normAutofit fontScale="92500" lnSpcReduction="10000"/>
          </a:bodyPr>
          <a:lstStyle/>
          <a:p>
            <a:pPr marL="342900" indent="-342900">
              <a:buFont typeface="Arial" panose="020B0604020202020204" pitchFamily="34" charset="0"/>
              <a:buChar char="•"/>
            </a:pPr>
            <a:r>
              <a:rPr lang="es-ES" sz="2400" dirty="0">
                <a:solidFill>
                  <a:srgbClr val="000000"/>
                </a:solidFill>
              </a:rPr>
              <a:t>Los registros se guardan ordenados por el valor de un campo particular (</a:t>
            </a:r>
            <a:r>
              <a:rPr lang="es-ES" sz="2400" b="1" dirty="0">
                <a:solidFill>
                  <a:srgbClr val="000000"/>
                </a:solidFill>
              </a:rPr>
              <a:t>campo de ordenación</a:t>
            </a:r>
            <a:r>
              <a:rPr lang="es-ES" sz="2400" dirty="0">
                <a:solidFill>
                  <a:srgbClr val="000000"/>
                </a:solidFill>
              </a:rPr>
              <a:t>), que no necesariamente tiene que ser un campo clave, pero si lo fuese, entonces el campo pasa a denominarse </a:t>
            </a:r>
            <a:r>
              <a:rPr lang="es-ES" sz="2400" b="1" dirty="0">
                <a:solidFill>
                  <a:srgbClr val="000000"/>
                </a:solidFill>
              </a:rPr>
              <a:t>clave de ordenación</a:t>
            </a:r>
            <a:r>
              <a:rPr lang="es-ES" sz="2400" dirty="0">
                <a:solidFill>
                  <a:srgbClr val="000000"/>
                </a:solidFill>
              </a:rPr>
              <a:t>.</a:t>
            </a:r>
          </a:p>
          <a:p>
            <a:pPr marL="342900" indent="-342900">
              <a:buFont typeface="Arial" panose="020B0604020202020204" pitchFamily="34" charset="0"/>
              <a:buChar char="•"/>
            </a:pPr>
            <a:r>
              <a:rPr lang="es-ES" sz="2400" dirty="0">
                <a:solidFill>
                  <a:srgbClr val="000000"/>
                </a:solidFill>
              </a:rPr>
              <a:t>La </a:t>
            </a:r>
            <a:r>
              <a:rPr lang="es-ES" sz="2400" b="1" dirty="0">
                <a:solidFill>
                  <a:srgbClr val="000000"/>
                </a:solidFill>
              </a:rPr>
              <a:t>clave de ordenación </a:t>
            </a:r>
            <a:r>
              <a:rPr lang="es-ES" sz="2400" dirty="0">
                <a:solidFill>
                  <a:srgbClr val="000000"/>
                </a:solidFill>
              </a:rPr>
              <a:t>garantiza un valor exclusivo para cada registro.</a:t>
            </a:r>
          </a:p>
          <a:p>
            <a:pPr marL="342900" indent="-342900">
              <a:buFont typeface="Arial" panose="020B0604020202020204" pitchFamily="34" charset="0"/>
              <a:buChar char="•"/>
            </a:pPr>
            <a:r>
              <a:rPr lang="es-AR" sz="2400" dirty="0">
                <a:solidFill>
                  <a:srgbClr val="000000"/>
                </a:solidFill>
              </a:rPr>
              <a:t>Ventajas:</a:t>
            </a:r>
          </a:p>
          <a:p>
            <a:pPr marL="800100" lvl="1" indent="-342900">
              <a:buFont typeface="Arial" panose="020B0604020202020204" pitchFamily="34" charset="0"/>
              <a:buChar char="•"/>
            </a:pPr>
            <a:r>
              <a:rPr lang="es-AR" sz="2400" dirty="0">
                <a:solidFill>
                  <a:srgbClr val="000000"/>
                </a:solidFill>
              </a:rPr>
              <a:t>La lectura por el campo o clave de ordenación es extremadamente eficaz, ya que se puede aplicar la técnica de </a:t>
            </a:r>
            <a:r>
              <a:rPr lang="es-AR" sz="2400" b="1" dirty="0">
                <a:solidFill>
                  <a:srgbClr val="000000"/>
                </a:solidFill>
              </a:rPr>
              <a:t>Búsqueda Binaria</a:t>
            </a:r>
            <a:r>
              <a:rPr lang="es-AR" sz="2400" dirty="0">
                <a:solidFill>
                  <a:srgbClr val="000000"/>
                </a:solidFill>
              </a:rPr>
              <a:t>. Para una búsqueda se requiere acceder a una cantidad de </a:t>
            </a:r>
            <a:r>
              <a:rPr lang="es-AR" sz="2400" b="1" dirty="0">
                <a:solidFill>
                  <a:srgbClr val="000000"/>
                </a:solidFill>
              </a:rPr>
              <a:t>log</a:t>
            </a:r>
            <a:r>
              <a:rPr lang="es-AR" sz="2400" b="1" baseline="-25000" dirty="0">
                <a:solidFill>
                  <a:srgbClr val="000000"/>
                </a:solidFill>
              </a:rPr>
              <a:t>2</a:t>
            </a:r>
            <a:r>
              <a:rPr lang="es-AR" sz="2400" b="1" dirty="0">
                <a:solidFill>
                  <a:srgbClr val="000000"/>
                </a:solidFill>
              </a:rPr>
              <a:t>(b) </a:t>
            </a:r>
            <a:r>
              <a:rPr lang="es-AR" sz="2400" dirty="0">
                <a:solidFill>
                  <a:srgbClr val="000000"/>
                </a:solidFill>
              </a:rPr>
              <a:t>bloques.</a:t>
            </a:r>
          </a:p>
          <a:p>
            <a:pPr marL="800100" lvl="1" indent="-342900">
              <a:buFont typeface="Arial" panose="020B0604020202020204" pitchFamily="34" charset="0"/>
              <a:buChar char="•"/>
            </a:pPr>
            <a:r>
              <a:rPr lang="es-AR" sz="2400" dirty="0">
                <a:solidFill>
                  <a:srgbClr val="000000"/>
                </a:solidFill>
              </a:rPr>
              <a:t>Encontrar los registros adyacentes según el campo de ordenación prácticamente no requiere buscar bloques adicionales.</a:t>
            </a:r>
          </a:p>
          <a:p>
            <a:pPr marL="342900" indent="-342900">
              <a:buFont typeface="Arial" panose="020B0604020202020204" pitchFamily="34" charset="0"/>
              <a:buChar char="•"/>
            </a:pPr>
            <a:r>
              <a:rPr lang="es-AR" sz="2400" dirty="0">
                <a:solidFill>
                  <a:srgbClr val="000000"/>
                </a:solidFill>
              </a:rPr>
              <a:t>Desventajas:</a:t>
            </a:r>
          </a:p>
          <a:p>
            <a:pPr marL="800100" lvl="1" indent="-342900">
              <a:buFont typeface="Arial" panose="020B0604020202020204" pitchFamily="34" charset="0"/>
              <a:buChar char="•"/>
            </a:pPr>
            <a:r>
              <a:rPr lang="es-AR" sz="2400" dirty="0">
                <a:solidFill>
                  <a:srgbClr val="000000"/>
                </a:solidFill>
              </a:rPr>
              <a:t>En el caso de los campos no ordenados se requiere una </a:t>
            </a:r>
            <a:r>
              <a:rPr lang="es-AR" sz="2400" b="1" dirty="0">
                <a:solidFill>
                  <a:srgbClr val="000000"/>
                </a:solidFill>
              </a:rPr>
              <a:t>búsqueda lineal</a:t>
            </a:r>
            <a:r>
              <a:rPr lang="es-AR" sz="2400" dirty="0">
                <a:solidFill>
                  <a:srgbClr val="000000"/>
                </a:solidFill>
              </a:rPr>
              <a:t>.</a:t>
            </a:r>
          </a:p>
          <a:p>
            <a:pPr marL="800100" lvl="1" indent="-342900">
              <a:buFont typeface="Arial" panose="020B0604020202020204" pitchFamily="34" charset="0"/>
              <a:buChar char="•"/>
            </a:pPr>
            <a:r>
              <a:rPr lang="es-ES" sz="2400" dirty="0">
                <a:solidFill>
                  <a:srgbClr val="000000"/>
                </a:solidFill>
              </a:rPr>
              <a:t>La inserción y eliminación de registros son operaciones costosas, porque los registros deben permanecer físicamente ordenados.</a:t>
            </a:r>
          </a:p>
          <a:p>
            <a:pPr marL="342900" indent="-342900">
              <a:buFont typeface="Arial" panose="020B0604020202020204" pitchFamily="34" charset="0"/>
              <a:buChar char="•"/>
            </a:pPr>
            <a:r>
              <a:rPr lang="es-ES" sz="2400" dirty="0">
                <a:solidFill>
                  <a:srgbClr val="000000"/>
                </a:solidFill>
              </a:rPr>
              <a:t>Los ficheros ordenados raramente se utilizan en las aplicaciones de bases de datos, a menos que se utilice una ruta de acceso adicional, denominada índice principal.</a:t>
            </a:r>
          </a:p>
        </p:txBody>
      </p:sp>
    </p:spTree>
    <p:extLst>
      <p:ext uri="{BB962C8B-B14F-4D97-AF65-F5344CB8AC3E}">
        <p14:creationId xmlns:p14="http://schemas.microsoft.com/office/powerpoint/2010/main" val="3546497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 Disperso o Hash</a:t>
            </a:r>
            <a:endParaRPr lang="es-AR" sz="4400" dirty="0"/>
          </a:p>
        </p:txBody>
      </p:sp>
      <p:sp>
        <p:nvSpPr>
          <p:cNvPr id="4" name="Rectangle 3"/>
          <p:cNvSpPr/>
          <p:nvPr/>
        </p:nvSpPr>
        <p:spPr>
          <a:xfrm>
            <a:off x="230909" y="637310"/>
            <a:ext cx="8765309" cy="6151418"/>
          </a:xfrm>
          <a:prstGeom prst="rect">
            <a:avLst/>
          </a:prstGeom>
        </p:spPr>
        <p:txBody>
          <a:bodyPr wrap="square">
            <a:normAutofit/>
          </a:bodyPr>
          <a:lstStyle/>
          <a:p>
            <a:r>
              <a:rPr lang="es-ES" sz="2400" dirty="0">
                <a:solidFill>
                  <a:srgbClr val="000000"/>
                </a:solidFill>
              </a:rPr>
              <a:t>La idea es proporcionar una </a:t>
            </a:r>
            <a:r>
              <a:rPr lang="es-ES" sz="2400" b="1" dirty="0">
                <a:solidFill>
                  <a:srgbClr val="000000"/>
                </a:solidFill>
              </a:rPr>
              <a:t>función de dispersión, hash o de aleatorización</a:t>
            </a:r>
            <a:r>
              <a:rPr lang="es-ES" sz="2400" dirty="0">
                <a:solidFill>
                  <a:srgbClr val="000000"/>
                </a:solidFill>
              </a:rPr>
              <a:t>, que se aplica al valor de un campo del registro de la relación, este campo se llama </a:t>
            </a:r>
            <a:r>
              <a:rPr lang="es-ES" sz="2400" b="1" dirty="0">
                <a:solidFill>
                  <a:srgbClr val="000000"/>
                </a:solidFill>
              </a:rPr>
              <a:t>campo de dispersión </a:t>
            </a:r>
            <a:r>
              <a:rPr lang="es-ES" sz="2400" dirty="0">
                <a:solidFill>
                  <a:srgbClr val="000000"/>
                </a:solidFill>
              </a:rPr>
              <a:t>y produce la dirección del bloque de disco en el que está almacenado el registro.</a:t>
            </a:r>
          </a:p>
        </p:txBody>
      </p:sp>
      <p:grpSp>
        <p:nvGrpSpPr>
          <p:cNvPr id="73" name="Group 72"/>
          <p:cNvGrpSpPr/>
          <p:nvPr/>
        </p:nvGrpSpPr>
        <p:grpSpPr>
          <a:xfrm>
            <a:off x="536285" y="2729007"/>
            <a:ext cx="8154556" cy="3787585"/>
            <a:chOff x="480291" y="2267190"/>
            <a:chExt cx="8154556" cy="3787585"/>
          </a:xfrm>
        </p:grpSpPr>
        <p:grpSp>
          <p:nvGrpSpPr>
            <p:cNvPr id="44" name="Group 43"/>
            <p:cNvGrpSpPr/>
            <p:nvPr/>
          </p:nvGrpSpPr>
          <p:grpSpPr>
            <a:xfrm>
              <a:off x="6508047" y="2267190"/>
              <a:ext cx="2126800" cy="3787585"/>
              <a:chOff x="6110883" y="2328036"/>
              <a:chExt cx="2126800" cy="3787585"/>
            </a:xfrm>
          </p:grpSpPr>
          <p:sp>
            <p:nvSpPr>
              <p:cNvPr id="35" name="Rectangle 34"/>
              <p:cNvSpPr/>
              <p:nvPr/>
            </p:nvSpPr>
            <p:spPr>
              <a:xfrm>
                <a:off x="6110883" y="2328036"/>
                <a:ext cx="2115129" cy="5978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400" dirty="0">
                    <a:solidFill>
                      <a:schemeClr val="tx1"/>
                    </a:solidFill>
                  </a:rPr>
                  <a:t>Bloque 1</a:t>
                </a:r>
              </a:p>
            </p:txBody>
          </p:sp>
          <p:sp>
            <p:nvSpPr>
              <p:cNvPr id="36" name="Rectangle 35"/>
              <p:cNvSpPr/>
              <p:nvPr/>
            </p:nvSpPr>
            <p:spPr>
              <a:xfrm>
                <a:off x="6110883" y="3460902"/>
                <a:ext cx="2115129" cy="5978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400" dirty="0">
                    <a:solidFill>
                      <a:schemeClr val="tx1"/>
                    </a:solidFill>
                  </a:rPr>
                  <a:t>Bloque 2</a:t>
                </a:r>
              </a:p>
            </p:txBody>
          </p:sp>
          <p:sp>
            <p:nvSpPr>
              <p:cNvPr id="37" name="Rectangle 36"/>
              <p:cNvSpPr/>
              <p:nvPr/>
            </p:nvSpPr>
            <p:spPr>
              <a:xfrm>
                <a:off x="6119089" y="4298142"/>
                <a:ext cx="2115129" cy="5978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400" dirty="0">
                    <a:solidFill>
                      <a:schemeClr val="tx1"/>
                    </a:solidFill>
                  </a:rPr>
                  <a:t>Bloque 3</a:t>
                </a:r>
              </a:p>
            </p:txBody>
          </p:sp>
          <p:sp>
            <p:nvSpPr>
              <p:cNvPr id="38" name="Rectangle 37"/>
              <p:cNvSpPr/>
              <p:nvPr/>
            </p:nvSpPr>
            <p:spPr>
              <a:xfrm>
                <a:off x="6122554" y="5517725"/>
                <a:ext cx="2115129" cy="59789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AR" sz="2400" dirty="0">
                    <a:solidFill>
                      <a:schemeClr val="tx1"/>
                    </a:solidFill>
                  </a:rPr>
                  <a:t>Bloque N</a:t>
                </a:r>
              </a:p>
            </p:txBody>
          </p:sp>
        </p:grpSp>
        <p:grpSp>
          <p:nvGrpSpPr>
            <p:cNvPr id="72" name="Group 71"/>
            <p:cNvGrpSpPr/>
            <p:nvPr/>
          </p:nvGrpSpPr>
          <p:grpSpPr>
            <a:xfrm>
              <a:off x="480291" y="2503606"/>
              <a:ext cx="6039427" cy="3389195"/>
              <a:chOff x="480291" y="2503606"/>
              <a:chExt cx="6039427" cy="3389195"/>
            </a:xfrm>
          </p:grpSpPr>
          <p:grpSp>
            <p:nvGrpSpPr>
              <p:cNvPr id="51" name="Group 50"/>
              <p:cNvGrpSpPr/>
              <p:nvPr/>
            </p:nvGrpSpPr>
            <p:grpSpPr>
              <a:xfrm>
                <a:off x="480291" y="2890982"/>
                <a:ext cx="4137891" cy="3001819"/>
                <a:chOff x="1348509" y="2955636"/>
                <a:chExt cx="4137891" cy="3001819"/>
              </a:xfrm>
            </p:grpSpPr>
            <p:sp>
              <p:nvSpPr>
                <p:cNvPr id="3" name="Oval 2"/>
                <p:cNvSpPr/>
                <p:nvPr/>
              </p:nvSpPr>
              <p:spPr>
                <a:xfrm>
                  <a:off x="1348509" y="2955636"/>
                  <a:ext cx="1708727" cy="3001819"/>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s-AR" sz="2400" dirty="0">
                      <a:solidFill>
                        <a:srgbClr val="FF0000"/>
                      </a:solidFill>
                    </a:rPr>
                    <a:t>k1</a:t>
                  </a:r>
                </a:p>
                <a:p>
                  <a:r>
                    <a:rPr lang="es-AR" sz="2400" dirty="0"/>
                    <a:t>          </a:t>
                  </a:r>
                  <a:r>
                    <a:rPr lang="es-AR" sz="2400" dirty="0">
                      <a:solidFill>
                        <a:schemeClr val="accent5">
                          <a:lumMod val="75000"/>
                        </a:schemeClr>
                      </a:solidFill>
                    </a:rPr>
                    <a:t>k2</a:t>
                  </a:r>
                </a:p>
                <a:p>
                  <a:endParaRPr lang="es-AR" sz="2400" dirty="0"/>
                </a:p>
                <a:p>
                  <a:r>
                    <a:rPr lang="es-AR" sz="2400" dirty="0"/>
                    <a:t>      </a:t>
                  </a:r>
                  <a:r>
                    <a:rPr lang="es-AR" sz="2400" dirty="0">
                      <a:solidFill>
                        <a:schemeClr val="accent6">
                          <a:lumMod val="75000"/>
                        </a:schemeClr>
                      </a:solidFill>
                    </a:rPr>
                    <a:t>k3</a:t>
                  </a:r>
                </a:p>
                <a:p>
                  <a:r>
                    <a:rPr lang="es-AR" sz="2400" dirty="0">
                      <a:solidFill>
                        <a:srgbClr val="7030A0"/>
                      </a:solidFill>
                    </a:rPr>
                    <a:t>k4 </a:t>
                  </a:r>
                  <a:r>
                    <a:rPr lang="es-AR" sz="2400" dirty="0"/>
                    <a:t>       </a:t>
                  </a:r>
                </a:p>
                <a:p>
                  <a:r>
                    <a:rPr lang="es-AR" sz="2400" dirty="0"/>
                    <a:t>          </a:t>
                  </a:r>
                  <a:r>
                    <a:rPr lang="es-AR" sz="2400" dirty="0">
                      <a:solidFill>
                        <a:srgbClr val="C00000"/>
                      </a:solidFill>
                    </a:rPr>
                    <a:t>k5</a:t>
                  </a:r>
                </a:p>
              </p:txBody>
            </p:sp>
            <p:sp>
              <p:nvSpPr>
                <p:cNvPr id="5" name="Rectangle 4"/>
                <p:cNvSpPr/>
                <p:nvPr/>
              </p:nvSpPr>
              <p:spPr>
                <a:xfrm>
                  <a:off x="3648364" y="3620655"/>
                  <a:ext cx="1838036" cy="1209963"/>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Función de dispersión</a:t>
                  </a:r>
                </a:p>
                <a:p>
                  <a:pPr algn="ctr"/>
                  <a:r>
                    <a:rPr lang="es-AR" sz="2400" dirty="0"/>
                    <a:t>O Hash </a:t>
                  </a:r>
                </a:p>
              </p:txBody>
            </p:sp>
            <p:cxnSp>
              <p:nvCxnSpPr>
                <p:cNvPr id="39" name="Straight Arrow Connector 38"/>
                <p:cNvCxnSpPr/>
                <p:nvPr/>
              </p:nvCxnSpPr>
              <p:spPr>
                <a:xfrm>
                  <a:off x="2715491" y="3919603"/>
                  <a:ext cx="932873" cy="1384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065090" y="3562447"/>
                  <a:ext cx="1583274" cy="2798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5" idx="1"/>
                </p:cNvCxnSpPr>
                <p:nvPr/>
              </p:nvCxnSpPr>
              <p:spPr>
                <a:xfrm flipV="1">
                  <a:off x="2512290" y="4225637"/>
                  <a:ext cx="1136074" cy="40050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107683" y="4449138"/>
                  <a:ext cx="1540681" cy="54483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671617" y="4711606"/>
                  <a:ext cx="976747" cy="5638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a:endCxn id="38" idx="1"/>
              </p:cNvCxnSpPr>
              <p:nvPr/>
            </p:nvCxnSpPr>
            <p:spPr>
              <a:xfrm>
                <a:off x="4618182" y="4587202"/>
                <a:ext cx="1901536" cy="116862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7" idx="1"/>
              </p:cNvCxnSpPr>
              <p:nvPr/>
            </p:nvCxnSpPr>
            <p:spPr>
              <a:xfrm>
                <a:off x="4572000" y="4391621"/>
                <a:ext cx="1944253" cy="14462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4613563" y="2503606"/>
                <a:ext cx="1902690" cy="1211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618242" y="2904997"/>
                <a:ext cx="1889805" cy="111788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6" idx="1"/>
              </p:cNvCxnSpPr>
              <p:nvPr/>
            </p:nvCxnSpPr>
            <p:spPr>
              <a:xfrm flipV="1">
                <a:off x="4608454" y="3699004"/>
                <a:ext cx="1899593" cy="5308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740399" y="2753327"/>
                <a:ext cx="841897" cy="461665"/>
              </a:xfrm>
              <a:prstGeom prst="rect">
                <a:avLst/>
              </a:prstGeom>
              <a:noFill/>
            </p:spPr>
            <p:txBody>
              <a:bodyPr wrap="none" rtlCol="0">
                <a:spAutoFit/>
              </a:bodyPr>
              <a:lstStyle/>
              <a:p>
                <a:r>
                  <a:rPr lang="es-AR" sz="2400" dirty="0">
                    <a:solidFill>
                      <a:srgbClr val="FF0000"/>
                    </a:solidFill>
                  </a:rPr>
                  <a:t>h(k1)</a:t>
                </a:r>
              </a:p>
            </p:txBody>
          </p:sp>
          <p:sp>
            <p:nvSpPr>
              <p:cNvPr id="64" name="TextBox 63"/>
              <p:cNvSpPr txBox="1"/>
              <p:nvPr/>
            </p:nvSpPr>
            <p:spPr>
              <a:xfrm>
                <a:off x="5135199" y="5294209"/>
                <a:ext cx="841897" cy="461665"/>
              </a:xfrm>
              <a:prstGeom prst="rect">
                <a:avLst/>
              </a:prstGeom>
              <a:noFill/>
            </p:spPr>
            <p:txBody>
              <a:bodyPr wrap="none" rtlCol="0">
                <a:spAutoFit/>
              </a:bodyPr>
              <a:lstStyle/>
              <a:p>
                <a:r>
                  <a:rPr lang="es-AR" sz="2400" dirty="0">
                    <a:solidFill>
                      <a:srgbClr val="7030A0"/>
                    </a:solidFill>
                  </a:rPr>
                  <a:t>h(k4)</a:t>
                </a:r>
              </a:p>
            </p:txBody>
          </p:sp>
          <p:sp>
            <p:nvSpPr>
              <p:cNvPr id="69" name="TextBox 68"/>
              <p:cNvSpPr txBox="1"/>
              <p:nvPr/>
            </p:nvSpPr>
            <p:spPr>
              <a:xfrm>
                <a:off x="5394962" y="3899569"/>
                <a:ext cx="841897" cy="461665"/>
              </a:xfrm>
              <a:prstGeom prst="rect">
                <a:avLst/>
              </a:prstGeom>
              <a:noFill/>
            </p:spPr>
            <p:txBody>
              <a:bodyPr wrap="none" rtlCol="0">
                <a:spAutoFit/>
              </a:bodyPr>
              <a:lstStyle/>
              <a:p>
                <a:r>
                  <a:rPr lang="es-AR" sz="2400" dirty="0">
                    <a:solidFill>
                      <a:srgbClr val="C00000"/>
                    </a:solidFill>
                  </a:rPr>
                  <a:t>h(k5)</a:t>
                </a:r>
              </a:p>
            </p:txBody>
          </p:sp>
          <p:sp>
            <p:nvSpPr>
              <p:cNvPr id="70" name="TextBox 69"/>
              <p:cNvSpPr txBox="1"/>
              <p:nvPr/>
            </p:nvSpPr>
            <p:spPr>
              <a:xfrm>
                <a:off x="5368280" y="4426067"/>
                <a:ext cx="841897" cy="461665"/>
              </a:xfrm>
              <a:prstGeom prst="rect">
                <a:avLst/>
              </a:prstGeom>
              <a:noFill/>
            </p:spPr>
            <p:txBody>
              <a:bodyPr wrap="none" rtlCol="0">
                <a:spAutoFit/>
              </a:bodyPr>
              <a:lstStyle/>
              <a:p>
                <a:r>
                  <a:rPr lang="es-AR" sz="2400" dirty="0">
                    <a:solidFill>
                      <a:schemeClr val="accent5">
                        <a:lumMod val="75000"/>
                      </a:schemeClr>
                    </a:solidFill>
                  </a:rPr>
                  <a:t>h(k2)</a:t>
                </a:r>
              </a:p>
            </p:txBody>
          </p:sp>
          <p:sp>
            <p:nvSpPr>
              <p:cNvPr id="71" name="TextBox 70"/>
              <p:cNvSpPr txBox="1"/>
              <p:nvPr/>
            </p:nvSpPr>
            <p:spPr>
              <a:xfrm>
                <a:off x="5601638" y="3306811"/>
                <a:ext cx="841897" cy="461665"/>
              </a:xfrm>
              <a:prstGeom prst="rect">
                <a:avLst/>
              </a:prstGeom>
              <a:noFill/>
            </p:spPr>
            <p:txBody>
              <a:bodyPr wrap="none" rtlCol="0">
                <a:spAutoFit/>
              </a:bodyPr>
              <a:lstStyle/>
              <a:p>
                <a:r>
                  <a:rPr lang="es-AR" sz="2400" dirty="0">
                    <a:solidFill>
                      <a:schemeClr val="accent6">
                        <a:lumMod val="75000"/>
                      </a:schemeClr>
                    </a:solidFill>
                  </a:rPr>
                  <a:t>h(k3)</a:t>
                </a:r>
              </a:p>
            </p:txBody>
          </p:sp>
        </p:grpSp>
      </p:grpSp>
    </p:spTree>
    <p:extLst>
      <p:ext uri="{BB962C8B-B14F-4D97-AF65-F5344CB8AC3E}">
        <p14:creationId xmlns:p14="http://schemas.microsoft.com/office/powerpoint/2010/main" val="1458221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Fichero Disperso o Hash</a:t>
            </a:r>
            <a:endParaRPr lang="es-AR" sz="4400" dirty="0"/>
          </a:p>
        </p:txBody>
      </p:sp>
      <p:sp>
        <p:nvSpPr>
          <p:cNvPr id="4" name="Rectangle 3"/>
          <p:cNvSpPr/>
          <p:nvPr/>
        </p:nvSpPr>
        <p:spPr>
          <a:xfrm>
            <a:off x="230909" y="762230"/>
            <a:ext cx="8765309" cy="6026498"/>
          </a:xfrm>
          <a:prstGeom prst="rect">
            <a:avLst/>
          </a:prstGeom>
        </p:spPr>
        <p:txBody>
          <a:bodyPr wrap="square">
            <a:normAutofit lnSpcReduction="10000"/>
          </a:bodyPr>
          <a:lstStyle/>
          <a:p>
            <a:pPr marL="342900" indent="-342900">
              <a:spcBef>
                <a:spcPts val="600"/>
              </a:spcBef>
              <a:buFont typeface="Arial" panose="020B0604020202020204" pitchFamily="34" charset="0"/>
              <a:buChar char="•"/>
            </a:pPr>
            <a:r>
              <a:rPr lang="es-ES" sz="2600" dirty="0">
                <a:solidFill>
                  <a:srgbClr val="000000"/>
                </a:solidFill>
              </a:rPr>
              <a:t>En la mayoría de los casos el </a:t>
            </a:r>
            <a:r>
              <a:rPr lang="es-ES" sz="2600" b="1" dirty="0">
                <a:solidFill>
                  <a:srgbClr val="000000"/>
                </a:solidFill>
              </a:rPr>
              <a:t>campo de dispersión </a:t>
            </a:r>
            <a:r>
              <a:rPr lang="es-ES" sz="2600" dirty="0">
                <a:solidFill>
                  <a:srgbClr val="000000"/>
                </a:solidFill>
              </a:rPr>
              <a:t>es un campo clave del fichero, de ser así pasa a llamarse </a:t>
            </a:r>
            <a:r>
              <a:rPr lang="es-AR" sz="2600" b="1" dirty="0"/>
              <a:t>clave de dispersión.</a:t>
            </a:r>
          </a:p>
          <a:p>
            <a:pPr marL="342900" indent="-342900">
              <a:spcBef>
                <a:spcPts val="600"/>
              </a:spcBef>
              <a:buFont typeface="Arial" panose="020B0604020202020204" pitchFamily="34" charset="0"/>
              <a:buChar char="•"/>
            </a:pPr>
            <a:r>
              <a:rPr lang="es-AR" sz="2600" dirty="0">
                <a:solidFill>
                  <a:srgbClr val="000000"/>
                </a:solidFill>
              </a:rPr>
              <a:t>Una de las ventajas es que proporciona un acceso muy rápido cuando la condición de búsqueda es de igualdad sobre el </a:t>
            </a:r>
            <a:r>
              <a:rPr lang="es-AR" sz="2600" b="1" dirty="0">
                <a:solidFill>
                  <a:srgbClr val="000000"/>
                </a:solidFill>
              </a:rPr>
              <a:t>campo de dispersión</a:t>
            </a:r>
            <a:r>
              <a:rPr lang="es-AR" sz="2600" dirty="0">
                <a:solidFill>
                  <a:srgbClr val="000000"/>
                </a:solidFill>
              </a:rPr>
              <a:t>, solo requiere de una lectura</a:t>
            </a:r>
            <a:r>
              <a:rPr lang="es-ES" sz="2600" dirty="0">
                <a:solidFill>
                  <a:srgbClr val="000000"/>
                </a:solidFill>
              </a:rPr>
              <a:t>.</a:t>
            </a:r>
          </a:p>
          <a:p>
            <a:pPr marL="342900" indent="-342900">
              <a:spcBef>
                <a:spcPts val="600"/>
              </a:spcBef>
              <a:buFont typeface="Arial" panose="020B0604020202020204" pitchFamily="34" charset="0"/>
              <a:buChar char="•"/>
            </a:pPr>
            <a:r>
              <a:rPr lang="es-ES" sz="2600" dirty="0">
                <a:solidFill>
                  <a:srgbClr val="000000"/>
                </a:solidFill>
              </a:rPr>
              <a:t>Una función de dispersión muy común es la función:</a:t>
            </a:r>
          </a:p>
          <a:p>
            <a:pPr algn="ctr">
              <a:spcBef>
                <a:spcPts val="600"/>
              </a:spcBef>
            </a:pPr>
            <a:r>
              <a:rPr lang="es-ES" sz="2600" b="1" dirty="0">
                <a:solidFill>
                  <a:srgbClr val="000000"/>
                </a:solidFill>
              </a:rPr>
              <a:t>h(K) = K </a:t>
            </a:r>
            <a:r>
              <a:rPr lang="es-ES" sz="2600" b="1" dirty="0" err="1">
                <a:solidFill>
                  <a:srgbClr val="000000"/>
                </a:solidFill>
              </a:rPr>
              <a:t>mod</a:t>
            </a:r>
            <a:r>
              <a:rPr lang="es-ES" sz="2600" b="1" dirty="0">
                <a:solidFill>
                  <a:srgbClr val="000000"/>
                </a:solidFill>
              </a:rPr>
              <a:t> M</a:t>
            </a:r>
            <a:r>
              <a:rPr lang="es-ES" sz="2600" dirty="0">
                <a:solidFill>
                  <a:srgbClr val="000000"/>
                </a:solidFill>
              </a:rPr>
              <a:t>.</a:t>
            </a:r>
          </a:p>
          <a:p>
            <a:pPr marL="342900" indent="-342900">
              <a:spcBef>
                <a:spcPts val="600"/>
              </a:spcBef>
              <a:buFont typeface="Arial" panose="020B0604020202020204" pitchFamily="34" charset="0"/>
              <a:buChar char="•"/>
            </a:pPr>
            <a:r>
              <a:rPr lang="es-ES" sz="2600" dirty="0">
                <a:solidFill>
                  <a:srgbClr val="000000"/>
                </a:solidFill>
              </a:rPr>
              <a:t>Un problema suelen ser las </a:t>
            </a:r>
            <a:r>
              <a:rPr lang="es-ES" sz="2600" b="1" dirty="0">
                <a:solidFill>
                  <a:srgbClr val="000000"/>
                </a:solidFill>
              </a:rPr>
              <a:t>colisiones</a:t>
            </a:r>
            <a:r>
              <a:rPr lang="es-ES" sz="2600" dirty="0">
                <a:solidFill>
                  <a:srgbClr val="000000"/>
                </a:solidFill>
              </a:rPr>
              <a:t> que se producen cuando el valor del campo de dispersión de un registro que se está insertando se dispersa a una dirección que ya contiene un registro diferente, en este caso probablemente se requiera una lectura adicional.</a:t>
            </a:r>
          </a:p>
          <a:p>
            <a:pPr marL="342900" indent="-342900">
              <a:spcBef>
                <a:spcPts val="600"/>
              </a:spcBef>
              <a:buFont typeface="Arial" panose="020B0604020202020204" pitchFamily="34" charset="0"/>
              <a:buChar char="•"/>
            </a:pPr>
            <a:r>
              <a:rPr lang="es-AR" sz="2600" dirty="0">
                <a:solidFill>
                  <a:srgbClr val="000000"/>
                </a:solidFill>
              </a:rPr>
              <a:t>En el caso de querer realizar una búsqueda por un campo distinto al de dispersión se requiere una </a:t>
            </a:r>
            <a:r>
              <a:rPr lang="es-AR" sz="2600" b="1" dirty="0">
                <a:solidFill>
                  <a:srgbClr val="000000"/>
                </a:solidFill>
              </a:rPr>
              <a:t>búsqueda lineal</a:t>
            </a:r>
            <a:r>
              <a:rPr lang="es-AR" sz="2600" dirty="0">
                <a:solidFill>
                  <a:srgbClr val="000000"/>
                </a:solidFill>
              </a:rPr>
              <a:t>.</a:t>
            </a:r>
            <a:endParaRPr lang="es-ES" sz="2600" dirty="0">
              <a:solidFill>
                <a:srgbClr val="000000"/>
              </a:solidFill>
            </a:endParaRPr>
          </a:p>
        </p:txBody>
      </p:sp>
    </p:spTree>
    <p:extLst>
      <p:ext uri="{BB962C8B-B14F-4D97-AF65-F5344CB8AC3E}">
        <p14:creationId xmlns:p14="http://schemas.microsoft.com/office/powerpoint/2010/main" val="504106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0" y="0"/>
            <a:ext cx="9143999" cy="742384"/>
          </a:xfrm>
          <a:prstGeom prst="rect">
            <a:avLst/>
          </a:prstGeom>
          <a:noFill/>
          <a:ln>
            <a:noFill/>
          </a:ln>
        </p:spPr>
        <p:txBody>
          <a:bodyPr lIns="90000" tIns="45000" rIns="90000" bIns="45000" anchor="ctr"/>
          <a:lstStyle/>
          <a:p>
            <a:pPr algn="ctr"/>
            <a:r>
              <a:rPr lang="es-ES" sz="4400" dirty="0">
                <a:solidFill>
                  <a:srgbClr val="572314"/>
                </a:solidFill>
                <a:latin typeface="Gill Sans MT"/>
              </a:rPr>
              <a:t>Optimización y Ejecución</a:t>
            </a:r>
            <a:endParaRPr lang="en-US" sz="4400" dirty="0">
              <a:solidFill>
                <a:srgbClr val="572314"/>
              </a:solidFill>
              <a:latin typeface="Gill Sans MT"/>
            </a:endParaRPr>
          </a:p>
        </p:txBody>
      </p:sp>
      <p:sp>
        <p:nvSpPr>
          <p:cNvPr id="2" name="Rectangle 1"/>
          <p:cNvSpPr/>
          <p:nvPr/>
        </p:nvSpPr>
        <p:spPr>
          <a:xfrm>
            <a:off x="217283" y="896294"/>
            <a:ext cx="8709434" cy="5640308"/>
          </a:xfrm>
          <a:prstGeom prst="rect">
            <a:avLst/>
          </a:prstGeom>
        </p:spPr>
        <p:txBody>
          <a:bodyPr wrap="square">
            <a:normAutofit lnSpcReduction="10000"/>
          </a:bodyPr>
          <a:lstStyle/>
          <a:p>
            <a:pPr>
              <a:lnSpc>
                <a:spcPct val="100000"/>
              </a:lnSpc>
              <a:spcBef>
                <a:spcPts val="600"/>
              </a:spcBef>
              <a:spcAft>
                <a:spcPts val="600"/>
              </a:spcAft>
            </a:pPr>
            <a:r>
              <a:rPr lang="es-ES" sz="2600" dirty="0"/>
              <a:t>La idea general es que luego del </a:t>
            </a:r>
            <a:r>
              <a:rPr lang="es-ES" sz="2600" dirty="0" err="1"/>
              <a:t>parsing</a:t>
            </a:r>
            <a:r>
              <a:rPr lang="es-ES" sz="2600" dirty="0"/>
              <a:t> se construya una expresión algebraica equivalente (o podría ser más de una), se analicen diferentes formas de resolver la consulta (estas formas se llaman </a:t>
            </a:r>
            <a:r>
              <a:rPr lang="es-ES" sz="2600" b="1" dirty="0"/>
              <a:t>planes de ejecución</a:t>
            </a:r>
            <a:r>
              <a:rPr lang="es-ES" sz="2600" dirty="0"/>
              <a:t>) evaluando sus costos y se seleccione la más eficiente. Esto lo hace el componente generalmente llamado </a:t>
            </a:r>
            <a:r>
              <a:rPr lang="es-ES" sz="2600" b="1" dirty="0"/>
              <a:t>Optimizador de Consultas</a:t>
            </a:r>
            <a:r>
              <a:rPr lang="es-ES" sz="2600" dirty="0"/>
              <a:t>.</a:t>
            </a:r>
          </a:p>
          <a:p>
            <a:pPr>
              <a:lnSpc>
                <a:spcPct val="100000"/>
              </a:lnSpc>
              <a:spcBef>
                <a:spcPts val="600"/>
              </a:spcBef>
              <a:spcAft>
                <a:spcPts val="600"/>
              </a:spcAft>
            </a:pPr>
            <a:r>
              <a:rPr lang="es-ES" sz="2600" dirty="0"/>
              <a:t>Luego de que se haya generado un plan de ejecución, el </a:t>
            </a:r>
            <a:r>
              <a:rPr lang="es-ES" sz="2600" b="1" dirty="0"/>
              <a:t>Generador de código</a:t>
            </a:r>
            <a:r>
              <a:rPr lang="es-ES" sz="2600" dirty="0"/>
              <a:t> se encarga de generar el código para ejecutar dicho plan.</a:t>
            </a:r>
          </a:p>
          <a:p>
            <a:pPr>
              <a:lnSpc>
                <a:spcPct val="100000"/>
              </a:lnSpc>
              <a:spcBef>
                <a:spcPts val="600"/>
              </a:spcBef>
              <a:spcAft>
                <a:spcPts val="600"/>
              </a:spcAft>
            </a:pPr>
            <a:r>
              <a:rPr lang="es-ES" sz="2600" dirty="0"/>
              <a:t>Luego, este código es pasado a otro componente generalmente llamado </a:t>
            </a:r>
            <a:r>
              <a:rPr lang="es-ES" sz="2600" b="1" dirty="0"/>
              <a:t>Procesador de Consultas</a:t>
            </a:r>
            <a:r>
              <a:rPr lang="es-ES" sz="2600" dirty="0"/>
              <a:t>, que se encarga de ejecutar la consulta en tiempo de ejecución, bien en </a:t>
            </a:r>
            <a:r>
              <a:rPr lang="es-ES" sz="2600" b="1" dirty="0"/>
              <a:t>modo compilado </a:t>
            </a:r>
            <a:r>
              <a:rPr lang="es-ES" sz="2600" dirty="0"/>
              <a:t>o bien en </a:t>
            </a:r>
            <a:r>
              <a:rPr lang="es-ES" sz="2600" b="1" dirty="0"/>
              <a:t>modo interpretado</a:t>
            </a:r>
            <a:r>
              <a:rPr lang="es-ES" sz="2600" dirty="0"/>
              <a:t>, produciendo y devolviendo el resultado de la consulta.</a:t>
            </a:r>
            <a:endParaRPr lang="es-ES" sz="2600" b="1" dirty="0"/>
          </a:p>
          <a:p>
            <a:pPr marL="285750" indent="-285750">
              <a:buFont typeface="Arial" panose="020B0604020202020204" pitchFamily="34" charset="0"/>
              <a:buChar char="•"/>
            </a:pPr>
            <a:endParaRPr lang="es-ES" sz="2400" dirty="0"/>
          </a:p>
        </p:txBody>
      </p:sp>
    </p:spTree>
    <p:extLst>
      <p:ext uri="{BB962C8B-B14F-4D97-AF65-F5344CB8AC3E}">
        <p14:creationId xmlns:p14="http://schemas.microsoft.com/office/powerpoint/2010/main" val="40710919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ES" sz="4400" dirty="0">
                <a:solidFill>
                  <a:srgbClr val="572314"/>
                </a:solidFill>
                <a:latin typeface="Gill Sans MT"/>
              </a:rPr>
              <a:t>Costos de lectura para ficheros</a:t>
            </a:r>
            <a:endParaRPr lang="es-AR" sz="4400" dirty="0"/>
          </a:p>
        </p:txBody>
      </p:sp>
      <p:graphicFrame>
        <p:nvGraphicFramePr>
          <p:cNvPr id="5" name="Table 4"/>
          <p:cNvGraphicFramePr>
            <a:graphicFrameLocks noGrp="1"/>
          </p:cNvGraphicFramePr>
          <p:nvPr>
            <p:extLst>
              <p:ext uri="{D42A27DB-BD31-4B8C-83A1-F6EECF244321}">
                <p14:modId xmlns:p14="http://schemas.microsoft.com/office/powerpoint/2010/main" val="1009462066"/>
              </p:ext>
            </p:extLst>
          </p:nvPr>
        </p:nvGraphicFramePr>
        <p:xfrm>
          <a:off x="332508" y="907472"/>
          <a:ext cx="8478984" cy="5639262"/>
        </p:xfrm>
        <a:graphic>
          <a:graphicData uri="http://schemas.openxmlformats.org/drawingml/2006/table">
            <a:tbl>
              <a:tblPr firstRow="1" bandRow="1">
                <a:tableStyleId>{5C22544A-7EE6-4342-B048-85BDC9FD1C3A}</a:tableStyleId>
              </a:tblPr>
              <a:tblGrid>
                <a:gridCol w="1727201">
                  <a:extLst>
                    <a:ext uri="{9D8B030D-6E8A-4147-A177-3AD203B41FA5}">
                      <a16:colId xmlns:a16="http://schemas.microsoft.com/office/drawing/2014/main" val="20000"/>
                    </a:ext>
                  </a:extLst>
                </a:gridCol>
                <a:gridCol w="3796146">
                  <a:extLst>
                    <a:ext uri="{9D8B030D-6E8A-4147-A177-3AD203B41FA5}">
                      <a16:colId xmlns:a16="http://schemas.microsoft.com/office/drawing/2014/main" val="20001"/>
                    </a:ext>
                  </a:extLst>
                </a:gridCol>
                <a:gridCol w="2955637">
                  <a:extLst>
                    <a:ext uri="{9D8B030D-6E8A-4147-A177-3AD203B41FA5}">
                      <a16:colId xmlns:a16="http://schemas.microsoft.com/office/drawing/2014/main" val="20002"/>
                    </a:ext>
                  </a:extLst>
                </a:gridCol>
              </a:tblGrid>
              <a:tr h="828964">
                <a:tc>
                  <a:txBody>
                    <a:bodyPr/>
                    <a:lstStyle/>
                    <a:p>
                      <a:r>
                        <a:rPr lang="es-ES" sz="2000" b="1" i="0" u="none" strike="noStrike" kern="1200" baseline="0" dirty="0">
                          <a:solidFill>
                            <a:schemeClr val="dk1"/>
                          </a:solidFill>
                          <a:latin typeface="+mn-lt"/>
                          <a:ea typeface="+mn-ea"/>
                          <a:cs typeface="+mn-cs"/>
                        </a:rPr>
                        <a:t>Tipo de organización del fichero</a:t>
                      </a:r>
                      <a:endParaRPr lang="es-AR" sz="2000" dirty="0"/>
                    </a:p>
                  </a:txBody>
                  <a:tcPr/>
                </a:tc>
                <a:tc>
                  <a:txBody>
                    <a:bodyPr/>
                    <a:lstStyle/>
                    <a:p>
                      <a:r>
                        <a:rPr lang="es-ES" sz="2000" b="1" i="0" u="none" strike="noStrike" kern="1200" baseline="0" dirty="0">
                          <a:solidFill>
                            <a:schemeClr val="dk1"/>
                          </a:solidFill>
                          <a:latin typeface="+mn-lt"/>
                          <a:ea typeface="+mn-ea"/>
                          <a:cs typeface="+mn-cs"/>
                        </a:rPr>
                        <a:t>Método de acceso/búsqueda </a:t>
                      </a:r>
                      <a:endParaRPr lang="es-AR" sz="2000" dirty="0"/>
                    </a:p>
                  </a:txBody>
                  <a:tcPr/>
                </a:tc>
                <a:tc>
                  <a:txBody>
                    <a:bodyPr/>
                    <a:lstStyle/>
                    <a:p>
                      <a:r>
                        <a:rPr lang="es-ES" sz="2000" b="1" i="0" u="none" strike="noStrike" kern="1200" baseline="0" dirty="0">
                          <a:solidFill>
                            <a:schemeClr val="dk1"/>
                          </a:solidFill>
                          <a:latin typeface="+mn-lt"/>
                          <a:ea typeface="+mn-ea"/>
                          <a:cs typeface="+mn-cs"/>
                        </a:rPr>
                        <a:t>Bloques promedio para acceder </a:t>
                      </a:r>
                      <a:r>
                        <a:rPr lang="es-AR" sz="2000" b="1" i="0" u="none" strike="noStrike" kern="1200" baseline="0" dirty="0">
                          <a:solidFill>
                            <a:schemeClr val="dk1"/>
                          </a:solidFill>
                          <a:latin typeface="+mn-lt"/>
                          <a:ea typeface="+mn-ea"/>
                          <a:cs typeface="+mn-cs"/>
                        </a:rPr>
                        <a:t>a un registro concreto</a:t>
                      </a:r>
                    </a:p>
                  </a:txBody>
                  <a:tcPr/>
                </a:tc>
                <a:extLst>
                  <a:ext uri="{0D108BD9-81ED-4DB2-BD59-A6C34878D82A}">
                    <a16:rowId xmlns:a16="http://schemas.microsoft.com/office/drawing/2014/main" val="10000"/>
                  </a:ext>
                </a:extLst>
              </a:tr>
              <a:tr h="914862">
                <a:tc>
                  <a:txBody>
                    <a:bodyPr/>
                    <a:lstStyle/>
                    <a:p>
                      <a:r>
                        <a:rPr lang="es-ES" sz="2000" b="0" i="1" u="none" strike="noStrike" kern="1200" baseline="0" dirty="0" err="1">
                          <a:solidFill>
                            <a:schemeClr val="dk1"/>
                          </a:solidFill>
                          <a:latin typeface="+mn-lt"/>
                          <a:ea typeface="+mn-ea"/>
                          <a:cs typeface="+mn-cs"/>
                        </a:rPr>
                        <a:t>Heap</a:t>
                      </a:r>
                      <a:r>
                        <a:rPr lang="es-ES" sz="2000" b="0" i="1" u="none" strike="noStrike" kern="1200" baseline="0" dirty="0">
                          <a:solidFill>
                            <a:schemeClr val="dk1"/>
                          </a:solidFill>
                          <a:latin typeface="+mn-lt"/>
                          <a:ea typeface="+mn-ea"/>
                          <a:cs typeface="+mn-cs"/>
                        </a:rPr>
                        <a:t> </a:t>
                      </a:r>
                      <a:r>
                        <a:rPr lang="es-ES" sz="2000" b="0" i="0" u="none" strike="noStrike" kern="1200" baseline="0" dirty="0">
                          <a:solidFill>
                            <a:schemeClr val="dk1"/>
                          </a:solidFill>
                          <a:latin typeface="+mn-lt"/>
                          <a:ea typeface="+mn-ea"/>
                          <a:cs typeface="+mn-cs"/>
                        </a:rPr>
                        <a:t>(desordenado)</a:t>
                      </a:r>
                      <a:endParaRPr lang="es-AR" sz="2000" dirty="0"/>
                    </a:p>
                  </a:txBody>
                  <a:tcPr/>
                </a:tc>
                <a:tc>
                  <a:txBody>
                    <a:bodyPr/>
                    <a:lstStyle/>
                    <a:p>
                      <a:r>
                        <a:rPr lang="es-ES" sz="2000" b="0" i="0" u="none" strike="noStrike" kern="1200" baseline="0" dirty="0">
                          <a:solidFill>
                            <a:schemeClr val="dk1"/>
                          </a:solidFill>
                          <a:latin typeface="+mn-lt"/>
                          <a:ea typeface="+mn-ea"/>
                          <a:cs typeface="+mn-cs"/>
                        </a:rPr>
                        <a:t>Exploración secuencial (búsqueda lineal)</a:t>
                      </a:r>
                      <a:endParaRPr lang="es-AR" sz="20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sz="2000" b="0" i="1" u="none" strike="noStrike" kern="1200" baseline="0" dirty="0">
                          <a:solidFill>
                            <a:schemeClr val="dk1"/>
                          </a:solidFill>
                          <a:latin typeface="+mn-lt"/>
                          <a:ea typeface="+mn-ea"/>
                          <a:cs typeface="+mn-cs"/>
                        </a:rPr>
                        <a:t>b</a:t>
                      </a:r>
                      <a:r>
                        <a:rPr lang="es-ES" sz="2000" b="0" i="0" u="none" strike="noStrike" kern="1200" baseline="0" dirty="0">
                          <a:solidFill>
                            <a:schemeClr val="dk1"/>
                          </a:solidFill>
                          <a:latin typeface="+mn-lt"/>
                          <a:ea typeface="+mn-ea"/>
                          <a:cs typeface="+mn-cs"/>
                        </a:rPr>
                        <a:t>/2 (caso promedio)</a:t>
                      </a:r>
                    </a:p>
                    <a:p>
                      <a:pPr marL="0" marR="0" lvl="0" indent="0" algn="l" defTabSz="685800" rtl="0" eaLnBrk="1" fontAlgn="auto" latinLnBrk="0" hangingPunct="1">
                        <a:lnSpc>
                          <a:spcPct val="100000"/>
                        </a:lnSpc>
                        <a:spcBef>
                          <a:spcPts val="0"/>
                        </a:spcBef>
                        <a:spcAft>
                          <a:spcPts val="0"/>
                        </a:spcAft>
                        <a:buClrTx/>
                        <a:buSzTx/>
                        <a:buFontTx/>
                        <a:buNone/>
                        <a:tabLst/>
                        <a:defRPr/>
                      </a:pPr>
                      <a:r>
                        <a:rPr lang="es-ES" sz="2000" b="0" i="1" u="none" strike="noStrike" kern="1200" baseline="0" dirty="0">
                          <a:solidFill>
                            <a:schemeClr val="dk1"/>
                          </a:solidFill>
                          <a:latin typeface="+mn-lt"/>
                          <a:ea typeface="+mn-ea"/>
                          <a:cs typeface="+mn-cs"/>
                        </a:rPr>
                        <a:t>b     </a:t>
                      </a:r>
                      <a:r>
                        <a:rPr lang="es-ES" sz="2000" b="0" i="0" u="none" strike="noStrike" kern="1200" baseline="0" dirty="0">
                          <a:solidFill>
                            <a:schemeClr val="dk1"/>
                          </a:solidFill>
                          <a:latin typeface="+mn-lt"/>
                          <a:ea typeface="+mn-ea"/>
                          <a:cs typeface="+mn-cs"/>
                        </a:rPr>
                        <a:t>(peor caso)</a:t>
                      </a:r>
                    </a:p>
                  </a:txBody>
                  <a:tcPr anchor="ctr"/>
                </a:tc>
                <a:extLst>
                  <a:ext uri="{0D108BD9-81ED-4DB2-BD59-A6C34878D82A}">
                    <a16:rowId xmlns:a16="http://schemas.microsoft.com/office/drawing/2014/main" val="10001"/>
                  </a:ext>
                </a:extLst>
              </a:tr>
              <a:tr h="370840">
                <a:tc>
                  <a:txBody>
                    <a:bodyPr/>
                    <a:lstStyle/>
                    <a:p>
                      <a:r>
                        <a:rPr lang="es-AR" sz="2000" b="0" i="0" u="none" strike="noStrike" kern="1200" baseline="0" dirty="0">
                          <a:solidFill>
                            <a:schemeClr val="dk1"/>
                          </a:solidFill>
                          <a:latin typeface="+mn-lt"/>
                          <a:ea typeface="+mn-ea"/>
                          <a:cs typeface="+mn-cs"/>
                        </a:rPr>
                        <a:t>Ordenado </a:t>
                      </a:r>
                      <a:endParaRPr lang="es-AR" sz="2000" dirty="0"/>
                    </a:p>
                  </a:txBody>
                  <a:tcPr/>
                </a:tc>
                <a:tc>
                  <a:txBody>
                    <a:bodyPr/>
                    <a:lstStyle/>
                    <a:p>
                      <a:r>
                        <a:rPr lang="es-AR" sz="2000" b="0" i="0" u="none" strike="noStrike" kern="1200" baseline="0" dirty="0">
                          <a:solidFill>
                            <a:schemeClr val="dk1"/>
                          </a:solidFill>
                          <a:latin typeface="+mn-lt"/>
                          <a:ea typeface="+mn-ea"/>
                          <a:cs typeface="+mn-cs"/>
                        </a:rPr>
                        <a:t>Exploración secuencial  (cuando la búsqueda no es por un campo de ordenación)</a:t>
                      </a:r>
                      <a:endParaRPr lang="es-AR" sz="2000" dirty="0"/>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AR" sz="2000" b="0" i="1" u="none" strike="noStrike" kern="1200" baseline="0" dirty="0">
                          <a:solidFill>
                            <a:schemeClr val="dk1"/>
                          </a:solidFill>
                          <a:latin typeface="+mn-lt"/>
                          <a:ea typeface="+mn-ea"/>
                          <a:cs typeface="+mn-cs"/>
                        </a:rPr>
                        <a:t>b</a:t>
                      </a:r>
                      <a:r>
                        <a:rPr lang="es-AR" sz="2000" b="0" i="0" u="none" strike="noStrike" kern="1200" baseline="0" dirty="0">
                          <a:solidFill>
                            <a:schemeClr val="dk1"/>
                          </a:solidFill>
                          <a:latin typeface="+mn-lt"/>
                          <a:ea typeface="+mn-ea"/>
                          <a:cs typeface="+mn-cs"/>
                        </a:rPr>
                        <a:t>/2 </a:t>
                      </a:r>
                      <a:r>
                        <a:rPr lang="es-ES" sz="2000" b="0" i="0" u="none" strike="noStrike" kern="1200" baseline="0" dirty="0">
                          <a:solidFill>
                            <a:schemeClr val="dk1"/>
                          </a:solidFill>
                          <a:latin typeface="+mn-lt"/>
                          <a:ea typeface="+mn-ea"/>
                          <a:cs typeface="+mn-cs"/>
                        </a:rPr>
                        <a:t>(caso promedio)</a:t>
                      </a:r>
                    </a:p>
                    <a:p>
                      <a:pPr marL="0" marR="0" lvl="0" indent="0" algn="l" defTabSz="685800" rtl="0" eaLnBrk="1" fontAlgn="auto" latinLnBrk="0" hangingPunct="1">
                        <a:lnSpc>
                          <a:spcPct val="100000"/>
                        </a:lnSpc>
                        <a:spcBef>
                          <a:spcPts val="0"/>
                        </a:spcBef>
                        <a:spcAft>
                          <a:spcPts val="0"/>
                        </a:spcAft>
                        <a:buClrTx/>
                        <a:buSzTx/>
                        <a:buFontTx/>
                        <a:buNone/>
                        <a:tabLst/>
                        <a:defRPr/>
                      </a:pPr>
                      <a:r>
                        <a:rPr lang="es-ES" sz="2000" b="0" i="1" u="none" strike="noStrike" kern="1200" baseline="0" dirty="0">
                          <a:solidFill>
                            <a:schemeClr val="dk1"/>
                          </a:solidFill>
                          <a:latin typeface="+mn-lt"/>
                          <a:ea typeface="+mn-ea"/>
                          <a:cs typeface="+mn-cs"/>
                        </a:rPr>
                        <a:t>b     </a:t>
                      </a:r>
                      <a:r>
                        <a:rPr lang="es-ES" sz="2000" b="0" i="0" u="none" strike="noStrike" kern="1200" baseline="0" dirty="0">
                          <a:solidFill>
                            <a:schemeClr val="dk1"/>
                          </a:solidFill>
                          <a:latin typeface="+mn-lt"/>
                          <a:ea typeface="+mn-ea"/>
                          <a:cs typeface="+mn-cs"/>
                        </a:rPr>
                        <a:t>(peor caso)</a:t>
                      </a:r>
                    </a:p>
                  </a:txBody>
                  <a:tcPr anchor="ctr"/>
                </a:tc>
                <a:extLst>
                  <a:ext uri="{0D108BD9-81ED-4DB2-BD59-A6C34878D82A}">
                    <a16:rowId xmlns:a16="http://schemas.microsoft.com/office/drawing/2014/main" val="10002"/>
                  </a:ext>
                </a:extLst>
              </a:tr>
              <a:tr h="370840">
                <a:tc>
                  <a:txBody>
                    <a:bodyPr/>
                    <a:lstStyle/>
                    <a:p>
                      <a:r>
                        <a:rPr lang="es-AR" sz="2000" b="0" i="0" u="none" strike="noStrike" kern="1200" baseline="0" dirty="0">
                          <a:solidFill>
                            <a:schemeClr val="dk1"/>
                          </a:solidFill>
                          <a:latin typeface="+mn-lt"/>
                          <a:ea typeface="+mn-ea"/>
                          <a:cs typeface="+mn-cs"/>
                        </a:rPr>
                        <a:t>Ordenado </a:t>
                      </a:r>
                      <a:endParaRPr lang="es-AR" sz="2000" dirty="0"/>
                    </a:p>
                  </a:txBody>
                  <a:tcPr/>
                </a:tc>
                <a:tc>
                  <a:txBody>
                    <a:bodyPr/>
                    <a:lstStyle/>
                    <a:p>
                      <a:r>
                        <a:rPr lang="es-AR" sz="2000" b="0" i="0" u="none" strike="noStrike" kern="1200" baseline="0" dirty="0">
                          <a:solidFill>
                            <a:schemeClr val="dk1"/>
                          </a:solidFill>
                          <a:latin typeface="+mn-lt"/>
                          <a:ea typeface="+mn-ea"/>
                          <a:cs typeface="+mn-cs"/>
                        </a:rPr>
                        <a:t>Búsqueda binaria (cuando el campo de ordenación es clave)</a:t>
                      </a:r>
                      <a:endParaRPr lang="es-AR" sz="2000" dirty="0"/>
                    </a:p>
                  </a:txBody>
                  <a:tcPr anchor="ctr"/>
                </a:tc>
                <a:tc>
                  <a:txBody>
                    <a:bodyPr/>
                    <a:lstStyle/>
                    <a:p>
                      <a:pPr algn="ctr"/>
                      <a:r>
                        <a:rPr lang="es-AR" sz="2000" b="0" i="0" u="none" strike="noStrike" kern="1200" baseline="0" dirty="0">
                          <a:solidFill>
                            <a:schemeClr val="dk1"/>
                          </a:solidFill>
                          <a:latin typeface="+mn-lt"/>
                          <a:ea typeface="+mn-ea"/>
                          <a:cs typeface="+mn-cs"/>
                        </a:rPr>
                        <a:t>log</a:t>
                      </a:r>
                      <a:r>
                        <a:rPr lang="es-AR" sz="2000" b="0" i="0" u="none" strike="noStrike" kern="1200" baseline="-25000" dirty="0">
                          <a:solidFill>
                            <a:schemeClr val="dk1"/>
                          </a:solidFill>
                          <a:latin typeface="+mn-lt"/>
                          <a:ea typeface="+mn-ea"/>
                          <a:cs typeface="+mn-cs"/>
                        </a:rPr>
                        <a:t>2</a:t>
                      </a:r>
                      <a:r>
                        <a:rPr lang="es-AR" sz="2000" b="0" i="0" u="none" strike="noStrike" kern="1200" baseline="0" dirty="0">
                          <a:solidFill>
                            <a:schemeClr val="dk1"/>
                          </a:solidFill>
                          <a:latin typeface="+mn-lt"/>
                          <a:ea typeface="+mn-ea"/>
                          <a:cs typeface="+mn-cs"/>
                        </a:rPr>
                        <a:t> </a:t>
                      </a:r>
                      <a:r>
                        <a:rPr lang="es-AR" sz="2000" b="0" i="1" u="none" strike="noStrike" kern="1200" baseline="0" dirty="0">
                          <a:solidFill>
                            <a:schemeClr val="dk1"/>
                          </a:solidFill>
                          <a:latin typeface="+mn-lt"/>
                          <a:ea typeface="+mn-ea"/>
                          <a:cs typeface="+mn-cs"/>
                        </a:rPr>
                        <a:t>b</a:t>
                      </a:r>
                      <a:endParaRPr lang="es-AR" sz="2000" dirty="0"/>
                    </a:p>
                  </a:txBody>
                  <a:tcPr anchor="ctr"/>
                </a:tc>
                <a:extLst>
                  <a:ext uri="{0D108BD9-81ED-4DB2-BD59-A6C34878D82A}">
                    <a16:rowId xmlns:a16="http://schemas.microsoft.com/office/drawing/2014/main" val="10003"/>
                  </a:ext>
                </a:extLst>
              </a:tr>
              <a:tr h="370840">
                <a:tc>
                  <a:txBody>
                    <a:bodyPr/>
                    <a:lstStyle/>
                    <a:p>
                      <a:r>
                        <a:rPr lang="es-AR" sz="2000" b="0" i="0" u="none" strike="noStrike" kern="1200" baseline="0" dirty="0">
                          <a:solidFill>
                            <a:schemeClr val="dk1"/>
                          </a:solidFill>
                          <a:latin typeface="+mn-lt"/>
                          <a:ea typeface="+mn-ea"/>
                          <a:cs typeface="+mn-cs"/>
                        </a:rPr>
                        <a:t>Ordenado </a:t>
                      </a:r>
                      <a:endParaRPr lang="es-AR" sz="2000" dirty="0"/>
                    </a:p>
                  </a:txBody>
                  <a:tcPr/>
                </a:tc>
                <a:tc>
                  <a:txBody>
                    <a:bodyPr/>
                    <a:lstStyle/>
                    <a:p>
                      <a:r>
                        <a:rPr lang="es-AR" sz="2000" b="0" i="0" u="none" strike="noStrike" kern="1200" baseline="0" dirty="0">
                          <a:solidFill>
                            <a:schemeClr val="dk1"/>
                          </a:solidFill>
                          <a:latin typeface="+mn-lt"/>
                          <a:ea typeface="+mn-ea"/>
                          <a:cs typeface="+mn-cs"/>
                        </a:rPr>
                        <a:t>Búsqueda binaria (cuando el campo de ordenación no es clave puede haber mas de un registro que satisface el acceso)</a:t>
                      </a:r>
                      <a:endParaRPr lang="es-AR" sz="2000" dirty="0"/>
                    </a:p>
                  </a:txBody>
                  <a:tcPr anchor="ctr"/>
                </a:tc>
                <a:tc>
                  <a:txBody>
                    <a:bodyPr/>
                    <a:lstStyle/>
                    <a:p>
                      <a:pPr algn="ctr"/>
                      <a:r>
                        <a:rPr lang="es-AR" sz="2000" b="0" i="0" u="none" strike="noStrike" kern="1200" baseline="0" dirty="0">
                          <a:solidFill>
                            <a:schemeClr val="dk1"/>
                          </a:solidFill>
                          <a:latin typeface="+mn-lt"/>
                          <a:ea typeface="+mn-ea"/>
                          <a:cs typeface="+mn-cs"/>
                        </a:rPr>
                        <a:t>log</a:t>
                      </a:r>
                      <a:r>
                        <a:rPr lang="es-AR" sz="2000" b="0" i="0" u="none" strike="noStrike" kern="1200" baseline="-25000" dirty="0">
                          <a:solidFill>
                            <a:schemeClr val="dk1"/>
                          </a:solidFill>
                          <a:latin typeface="+mn-lt"/>
                          <a:ea typeface="+mn-ea"/>
                          <a:cs typeface="+mn-cs"/>
                        </a:rPr>
                        <a:t>2</a:t>
                      </a:r>
                      <a:r>
                        <a:rPr lang="es-AR" sz="2000" b="0" i="0" u="none" strike="noStrike" kern="1200" baseline="0" dirty="0">
                          <a:solidFill>
                            <a:schemeClr val="dk1"/>
                          </a:solidFill>
                          <a:latin typeface="+mn-lt"/>
                          <a:ea typeface="+mn-ea"/>
                          <a:cs typeface="+mn-cs"/>
                        </a:rPr>
                        <a:t>(</a:t>
                      </a:r>
                      <a:r>
                        <a:rPr lang="es-AR" sz="2000" b="0" i="1" u="none" strike="noStrike" kern="1200" baseline="0" dirty="0">
                          <a:solidFill>
                            <a:schemeClr val="dk1"/>
                          </a:solidFill>
                          <a:latin typeface="+mn-lt"/>
                          <a:ea typeface="+mn-ea"/>
                          <a:cs typeface="+mn-cs"/>
                        </a:rPr>
                        <a:t>b</a:t>
                      </a:r>
                      <a:r>
                        <a:rPr lang="es-AR" sz="2000" b="0" i="0" u="none" strike="noStrike" kern="1200" baseline="0" dirty="0">
                          <a:solidFill>
                            <a:schemeClr val="dk1"/>
                          </a:solidFill>
                          <a:latin typeface="+mn-lt"/>
                          <a:ea typeface="+mn-ea"/>
                          <a:cs typeface="+mn-cs"/>
                        </a:rPr>
                        <a:t>) + (</a:t>
                      </a:r>
                      <a:r>
                        <a:rPr lang="es-AR" sz="2000" b="0" i="0" u="none" strike="noStrike" kern="1200" baseline="0" dirty="0" err="1">
                          <a:solidFill>
                            <a:schemeClr val="dk1"/>
                          </a:solidFill>
                          <a:latin typeface="+mn-lt"/>
                          <a:ea typeface="+mn-ea"/>
                          <a:cs typeface="+mn-cs"/>
                        </a:rPr>
                        <a:t>sl</a:t>
                      </a:r>
                      <a:r>
                        <a:rPr lang="es-AR" sz="2000" b="0" i="0" u="none" strike="noStrike" kern="1200" baseline="0" dirty="0">
                          <a:solidFill>
                            <a:schemeClr val="dk1"/>
                          </a:solidFill>
                          <a:latin typeface="+mn-lt"/>
                          <a:ea typeface="+mn-ea"/>
                          <a:cs typeface="+mn-cs"/>
                        </a:rPr>
                        <a:t> ∗ r /</a:t>
                      </a:r>
                      <a:r>
                        <a:rPr lang="es-ES" sz="2000" b="0" i="1" dirty="0" err="1"/>
                        <a:t>bfr</a:t>
                      </a:r>
                      <a:r>
                        <a:rPr lang="es-AR" sz="2000" b="0" i="0" u="none" strike="noStrike" kern="1200" baseline="0" dirty="0">
                          <a:solidFill>
                            <a:schemeClr val="dk1"/>
                          </a:solidFill>
                          <a:latin typeface="+mn-lt"/>
                          <a:ea typeface="+mn-ea"/>
                          <a:cs typeface="+mn-cs"/>
                        </a:rPr>
                        <a:t>)</a:t>
                      </a:r>
                    </a:p>
                  </a:txBody>
                  <a:tcPr anchor="ctr"/>
                </a:tc>
                <a:extLst>
                  <a:ext uri="{0D108BD9-81ED-4DB2-BD59-A6C34878D82A}">
                    <a16:rowId xmlns:a16="http://schemas.microsoft.com/office/drawing/2014/main" val="10004"/>
                  </a:ext>
                </a:extLst>
              </a:tr>
              <a:tr h="370840">
                <a:tc>
                  <a:txBody>
                    <a:bodyPr/>
                    <a:lstStyle/>
                    <a:p>
                      <a:r>
                        <a:rPr lang="es-AR" sz="2000" dirty="0"/>
                        <a:t>Hash (disperso)</a:t>
                      </a:r>
                    </a:p>
                  </a:txBody>
                  <a:tcPr/>
                </a:tc>
                <a:tc>
                  <a:txBody>
                    <a:bodyPr/>
                    <a:lstStyle/>
                    <a:p>
                      <a:r>
                        <a:rPr lang="es-AR" sz="2000" dirty="0"/>
                        <a:t>Solo búsqueda por igualdad del</a:t>
                      </a:r>
                      <a:r>
                        <a:rPr lang="es-AR" sz="2000" baseline="0" dirty="0"/>
                        <a:t> campo de dispersión</a:t>
                      </a:r>
                      <a:endParaRPr lang="es-AR" sz="2000" dirty="0"/>
                    </a:p>
                  </a:txBody>
                  <a:tcPr anchor="ctr"/>
                </a:tc>
                <a:tc>
                  <a:txBody>
                    <a:bodyPr/>
                    <a:lstStyle/>
                    <a:p>
                      <a:pPr algn="ctr"/>
                      <a:r>
                        <a:rPr lang="es-AR" sz="2000" dirty="0"/>
                        <a:t>1 o</a:t>
                      </a:r>
                      <a:r>
                        <a:rPr lang="es-AR" sz="2000" baseline="0" dirty="0"/>
                        <a:t> 2 dependiendo de si hubieron colisiones</a:t>
                      </a:r>
                      <a:endParaRPr lang="es-AR" sz="2000" kern="120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27205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Índices</a:t>
            </a:r>
            <a:endParaRPr lang="es-AR" sz="4400" dirty="0"/>
          </a:p>
        </p:txBody>
      </p:sp>
      <p:sp>
        <p:nvSpPr>
          <p:cNvPr id="4" name="Rectangle 3"/>
          <p:cNvSpPr/>
          <p:nvPr/>
        </p:nvSpPr>
        <p:spPr>
          <a:xfrm>
            <a:off x="230909" y="762230"/>
            <a:ext cx="8765309" cy="6026497"/>
          </a:xfrm>
          <a:prstGeom prst="rect">
            <a:avLst/>
          </a:prstGeom>
        </p:spPr>
        <p:txBody>
          <a:bodyPr wrap="square">
            <a:normAutofit/>
          </a:bodyPr>
          <a:lstStyle/>
          <a:p>
            <a:pPr marL="342900" indent="-342900">
              <a:spcBef>
                <a:spcPts val="600"/>
              </a:spcBef>
              <a:buFont typeface="Arial" panose="020B0604020202020204" pitchFamily="34" charset="0"/>
              <a:buChar char="•"/>
            </a:pPr>
            <a:r>
              <a:rPr lang="es-ES" sz="2600" dirty="0">
                <a:solidFill>
                  <a:srgbClr val="000000"/>
                </a:solidFill>
              </a:rPr>
              <a:t>Para permitir accesos a la información de una forma eficiente se suelen mantener estructuras adicionales llamadas índices.</a:t>
            </a:r>
          </a:p>
          <a:p>
            <a:pPr marL="342900" indent="-342900">
              <a:spcBef>
                <a:spcPts val="600"/>
              </a:spcBef>
              <a:buFont typeface="Arial" panose="020B0604020202020204" pitchFamily="34" charset="0"/>
              <a:buChar char="•"/>
            </a:pPr>
            <a:r>
              <a:rPr lang="es-ES" sz="2600" dirty="0">
                <a:solidFill>
                  <a:srgbClr val="000000"/>
                </a:solidFill>
              </a:rPr>
              <a:t>Los índices mejoran el acceso sobre un campo o conjunto de campos de los registros de una tabla.</a:t>
            </a:r>
          </a:p>
          <a:p>
            <a:pPr marL="342900" indent="-342900">
              <a:spcBef>
                <a:spcPts val="600"/>
              </a:spcBef>
              <a:buFont typeface="Arial" panose="020B0604020202020204" pitchFamily="34" charset="0"/>
              <a:buChar char="•"/>
            </a:pPr>
            <a:r>
              <a:rPr lang="es-ES" sz="2600" dirty="0">
                <a:solidFill>
                  <a:srgbClr val="000000"/>
                </a:solidFill>
              </a:rPr>
              <a:t>El índice almacena todos los valores del campo que oficiará como índice y una lista de punteros a todos los bloques de disco que contienen los registros con ese valor de campo.</a:t>
            </a:r>
          </a:p>
          <a:p>
            <a:pPr marL="342900" indent="-342900">
              <a:spcBef>
                <a:spcPts val="600"/>
              </a:spcBef>
              <a:buFont typeface="Arial" panose="020B0604020202020204" pitchFamily="34" charset="0"/>
              <a:buChar char="•"/>
            </a:pPr>
            <a:r>
              <a:rPr lang="es-ES" sz="2600" dirty="0">
                <a:solidFill>
                  <a:srgbClr val="000000"/>
                </a:solidFill>
              </a:rPr>
              <a:t>En líneas generales los valores del campo índice están ordenados, de modo que podemos hacer una búsqueda binaria.</a:t>
            </a:r>
          </a:p>
          <a:p>
            <a:pPr marL="342900" indent="-342900">
              <a:spcBef>
                <a:spcPts val="600"/>
              </a:spcBef>
              <a:buFont typeface="Arial" panose="020B0604020202020204" pitchFamily="34" charset="0"/>
              <a:buChar char="•"/>
            </a:pPr>
            <a:r>
              <a:rPr lang="es-ES" sz="2600" dirty="0">
                <a:solidFill>
                  <a:srgbClr val="000000"/>
                </a:solidFill>
              </a:rPr>
              <a:t>La indexación multinivel anula la necesidad de una búsqueda binaria a expensas de crear índices al propio índice.</a:t>
            </a:r>
          </a:p>
          <a:p>
            <a:pPr marL="342900" indent="-342900">
              <a:spcBef>
                <a:spcPts val="600"/>
              </a:spcBef>
              <a:buFont typeface="Arial" panose="020B0604020202020204" pitchFamily="34" charset="0"/>
              <a:buChar char="•"/>
            </a:pPr>
            <a:endParaRPr lang="es-ES" sz="2600" dirty="0">
              <a:solidFill>
                <a:srgbClr val="000000"/>
              </a:solidFill>
            </a:endParaRPr>
          </a:p>
        </p:txBody>
      </p:sp>
    </p:spTree>
    <p:extLst>
      <p:ext uri="{BB962C8B-B14F-4D97-AF65-F5344CB8AC3E}">
        <p14:creationId xmlns:p14="http://schemas.microsoft.com/office/powerpoint/2010/main" val="1512665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Índices Ordenados</a:t>
            </a:r>
            <a:endParaRPr lang="es-AR" sz="4400" dirty="0"/>
          </a:p>
        </p:txBody>
      </p:sp>
      <p:sp>
        <p:nvSpPr>
          <p:cNvPr id="4" name="Rectangle 3"/>
          <p:cNvSpPr/>
          <p:nvPr/>
        </p:nvSpPr>
        <p:spPr>
          <a:xfrm>
            <a:off x="189345" y="762230"/>
            <a:ext cx="8765309" cy="6026497"/>
          </a:xfrm>
          <a:prstGeom prst="rect">
            <a:avLst/>
          </a:prstGeom>
        </p:spPr>
        <p:txBody>
          <a:bodyPr wrap="square">
            <a:normAutofit fontScale="92500"/>
          </a:bodyPr>
          <a:lstStyle/>
          <a:p>
            <a:pPr marL="342900" indent="-342900">
              <a:spcBef>
                <a:spcPts val="300"/>
              </a:spcBef>
              <a:buFont typeface="Arial" panose="020B0604020202020204" pitchFamily="34" charset="0"/>
              <a:buChar char="•"/>
            </a:pPr>
            <a:r>
              <a:rPr lang="es-ES" sz="2600" b="1" dirty="0">
                <a:solidFill>
                  <a:srgbClr val="000000"/>
                </a:solidFill>
              </a:rPr>
              <a:t>Índice principal</a:t>
            </a:r>
          </a:p>
          <a:p>
            <a:pPr marL="800100" lvl="1" indent="-342900">
              <a:spcBef>
                <a:spcPts val="300"/>
              </a:spcBef>
              <a:buFont typeface="Arial" panose="020B0604020202020204" pitchFamily="34" charset="0"/>
              <a:buChar char="•"/>
            </a:pPr>
            <a:r>
              <a:rPr lang="es-ES" sz="2600" dirty="0">
                <a:solidFill>
                  <a:srgbClr val="000000"/>
                </a:solidFill>
              </a:rPr>
              <a:t>Se especifica sobre el campo clave de ordenación de un fichero ordenado. </a:t>
            </a:r>
            <a:r>
              <a:rPr lang="es-ES" sz="2600" dirty="0"/>
              <a:t>En el caso de que el campo de ordenación del fichero no sea clave entonces el índice es </a:t>
            </a:r>
            <a:r>
              <a:rPr lang="es-ES" sz="2600" b="1" dirty="0"/>
              <a:t>agrupado</a:t>
            </a:r>
            <a:r>
              <a:rPr lang="es-ES" sz="2600" dirty="0"/>
              <a:t>. </a:t>
            </a:r>
            <a:r>
              <a:rPr lang="es-ES" sz="2600" dirty="0">
                <a:solidFill>
                  <a:srgbClr val="000000"/>
                </a:solidFill>
              </a:rPr>
              <a:t>Un fichero puede tener como máximo un campo de ordenación física, por lo que puede tener a lo sumo un índice principal o un índice agrupado, se habla de </a:t>
            </a:r>
            <a:r>
              <a:rPr lang="es-ES" sz="2600" b="1" dirty="0">
                <a:solidFill>
                  <a:srgbClr val="000000"/>
                </a:solidFill>
              </a:rPr>
              <a:t>índice </a:t>
            </a:r>
            <a:r>
              <a:rPr lang="es-ES" sz="2600" b="1" dirty="0" err="1">
                <a:solidFill>
                  <a:srgbClr val="000000"/>
                </a:solidFill>
              </a:rPr>
              <a:t>clustered</a:t>
            </a:r>
            <a:r>
              <a:rPr lang="es-ES" sz="2600" dirty="0">
                <a:solidFill>
                  <a:srgbClr val="000000"/>
                </a:solidFill>
              </a:rPr>
              <a:t>.</a:t>
            </a:r>
          </a:p>
          <a:p>
            <a:pPr marL="342900" indent="-342900">
              <a:spcBef>
                <a:spcPts val="300"/>
              </a:spcBef>
              <a:buFont typeface="Arial" panose="020B0604020202020204" pitchFamily="34" charset="0"/>
              <a:buChar char="•"/>
            </a:pPr>
            <a:r>
              <a:rPr lang="es-ES" sz="2600" b="1" dirty="0"/>
              <a:t>Índice secundario</a:t>
            </a:r>
          </a:p>
          <a:p>
            <a:pPr marL="800100" lvl="1" indent="-342900">
              <a:spcBef>
                <a:spcPts val="300"/>
              </a:spcBef>
              <a:buFont typeface="Arial" panose="020B0604020202020204" pitchFamily="34" charset="0"/>
              <a:buChar char="•"/>
            </a:pPr>
            <a:r>
              <a:rPr lang="es-ES" sz="2600" dirty="0"/>
              <a:t>Se puede especificar sobre cualquier campo no ordenado de un fichero. El campo no ordenado puede ser un campo con un valor único para cada registro o no. Un fichero puede tener varios índices secundarios además de su método de acceso principal. También se lo conoce como </a:t>
            </a:r>
            <a:r>
              <a:rPr lang="es-ES" sz="2600" b="1" dirty="0"/>
              <a:t>índice </a:t>
            </a:r>
            <a:r>
              <a:rPr lang="es-ES" sz="2600" b="1" dirty="0" err="1"/>
              <a:t>unclustered</a:t>
            </a:r>
            <a:r>
              <a:rPr lang="es-ES" sz="2600" b="1" dirty="0"/>
              <a:t>.</a:t>
            </a:r>
          </a:p>
          <a:p>
            <a:pPr marL="800100" lvl="1" indent="-342900">
              <a:spcBef>
                <a:spcPts val="300"/>
              </a:spcBef>
              <a:buFont typeface="Arial" panose="020B0604020202020204" pitchFamily="34" charset="0"/>
              <a:buChar char="•"/>
            </a:pPr>
            <a:r>
              <a:rPr lang="es-ES" sz="2600" dirty="0"/>
              <a:t>Proporciona una </a:t>
            </a:r>
            <a:r>
              <a:rPr lang="es-ES" sz="2600" b="1" dirty="0"/>
              <a:t>ordenación lógica </a:t>
            </a:r>
            <a:r>
              <a:rPr lang="es-ES" sz="2600" dirty="0"/>
              <a:t>de los registros por el campo de indexación.</a:t>
            </a:r>
            <a:endParaRPr lang="es-ES" sz="2600" b="1" dirty="0"/>
          </a:p>
        </p:txBody>
      </p:sp>
    </p:spTree>
    <p:extLst>
      <p:ext uri="{BB962C8B-B14F-4D97-AF65-F5344CB8AC3E}">
        <p14:creationId xmlns:p14="http://schemas.microsoft.com/office/powerpoint/2010/main" val="2583237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Índices Ordenados</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marL="342900" indent="-342900">
              <a:spcBef>
                <a:spcPts val="1200"/>
              </a:spcBef>
              <a:buFont typeface="Arial" panose="020B0604020202020204" pitchFamily="34" charset="0"/>
              <a:buChar char="•"/>
            </a:pPr>
            <a:r>
              <a:rPr lang="es-ES" sz="2600" dirty="0">
                <a:solidFill>
                  <a:srgbClr val="000000"/>
                </a:solidFill>
              </a:rPr>
              <a:t>Los </a:t>
            </a:r>
            <a:r>
              <a:rPr lang="es-ES" sz="2600" b="1" dirty="0">
                <a:solidFill>
                  <a:srgbClr val="000000"/>
                </a:solidFill>
              </a:rPr>
              <a:t>índices densos </a:t>
            </a:r>
            <a:r>
              <a:rPr lang="es-ES" sz="2600" dirty="0">
                <a:solidFill>
                  <a:srgbClr val="000000"/>
                </a:solidFill>
              </a:rPr>
              <a:t>son los que tienen una entrada de índice por cada valor de clave de búsqueda del archivo de datos. Es necesario una </a:t>
            </a:r>
            <a:r>
              <a:rPr lang="es-ES" sz="2600" dirty="0" err="1">
                <a:solidFill>
                  <a:srgbClr val="000000"/>
                </a:solidFill>
              </a:rPr>
              <a:t>tupla</a:t>
            </a:r>
            <a:r>
              <a:rPr lang="es-ES" sz="2600" dirty="0">
                <a:solidFill>
                  <a:srgbClr val="000000"/>
                </a:solidFill>
              </a:rPr>
              <a:t> &lt;campo clave, puntero&gt; por cada registro del fichero.</a:t>
            </a:r>
          </a:p>
          <a:p>
            <a:pPr marL="342900" indent="-342900">
              <a:spcBef>
                <a:spcPts val="1200"/>
              </a:spcBef>
              <a:buFont typeface="Arial" panose="020B0604020202020204" pitchFamily="34" charset="0"/>
              <a:buChar char="•"/>
            </a:pPr>
            <a:r>
              <a:rPr lang="es-ES" sz="2600" dirty="0">
                <a:solidFill>
                  <a:srgbClr val="000000"/>
                </a:solidFill>
              </a:rPr>
              <a:t>Un </a:t>
            </a:r>
            <a:r>
              <a:rPr lang="es-ES" sz="2600" b="1" dirty="0">
                <a:solidFill>
                  <a:srgbClr val="000000"/>
                </a:solidFill>
              </a:rPr>
              <a:t>índice escaso o no denso</a:t>
            </a:r>
            <a:r>
              <a:rPr lang="es-ES" sz="2600" dirty="0">
                <a:solidFill>
                  <a:srgbClr val="000000"/>
                </a:solidFill>
              </a:rPr>
              <a:t> sólo tiene entradas para algunos de los valores de búsqueda. Por consiguiente, un índice principal que incluye una entrada por cada bloque de disco del fichero de datos y las claves de su registro ancla (que generalmente es el primer registro de cada bloque), es un índice escaso. Es necesario una </a:t>
            </a:r>
            <a:r>
              <a:rPr lang="es-ES" sz="2600" dirty="0" err="1">
                <a:solidFill>
                  <a:srgbClr val="000000"/>
                </a:solidFill>
              </a:rPr>
              <a:t>tupla</a:t>
            </a:r>
            <a:r>
              <a:rPr lang="es-ES" sz="2600" dirty="0">
                <a:solidFill>
                  <a:srgbClr val="000000"/>
                </a:solidFill>
              </a:rPr>
              <a:t> &lt;clave, puntero&gt; por cada bloque (recordar que un bloque en líneas generales contiene un conjunto de registros).</a:t>
            </a:r>
            <a:endParaRPr lang="es-ES" sz="2600" dirty="0"/>
          </a:p>
        </p:txBody>
      </p:sp>
    </p:spTree>
    <p:extLst>
      <p:ext uri="{BB962C8B-B14F-4D97-AF65-F5344CB8AC3E}">
        <p14:creationId xmlns:p14="http://schemas.microsoft.com/office/powerpoint/2010/main" val="3229782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263" y="1431636"/>
            <a:ext cx="8776081" cy="3880310"/>
          </a:xfrm>
          <a:prstGeom prst="rect">
            <a:avLst/>
          </a:prstGeom>
        </p:spPr>
      </p:pic>
      <p:sp>
        <p:nvSpPr>
          <p:cNvPr id="4"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Índices Ordenados</a:t>
            </a:r>
            <a:endParaRPr lang="es-AR" sz="4400" dirty="0"/>
          </a:p>
        </p:txBody>
      </p:sp>
    </p:spTree>
    <p:extLst>
      <p:ext uri="{BB962C8B-B14F-4D97-AF65-F5344CB8AC3E}">
        <p14:creationId xmlns:p14="http://schemas.microsoft.com/office/powerpoint/2010/main" val="827032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 Multinivel</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r>
              <a:rPr lang="es-ES" sz="2600" dirty="0">
                <a:solidFill>
                  <a:srgbClr val="000000"/>
                </a:solidFill>
              </a:rPr>
              <a:t>La idea es crear índices del índice con la intención de reducir </a:t>
            </a:r>
            <a:r>
              <a:rPr lang="es-ES" sz="2600" dirty="0"/>
              <a:t>la parte del índice que exploramos</a:t>
            </a:r>
            <a:r>
              <a:rPr lang="es-ES" sz="2600" dirty="0">
                <a:solidFill>
                  <a:srgbClr val="000000"/>
                </a:solidFill>
              </a:rPr>
              <a:t>.</a:t>
            </a:r>
          </a:p>
          <a:p>
            <a:r>
              <a:rPr lang="es-ES" sz="2600" dirty="0">
                <a:solidFill>
                  <a:srgbClr val="000000"/>
                </a:solidFill>
              </a:rPr>
              <a:t>En un índice el valor </a:t>
            </a:r>
            <a:r>
              <a:rPr lang="es-ES" sz="2600" b="1" i="1" dirty="0" err="1"/>
              <a:t>bfr</a:t>
            </a:r>
            <a:r>
              <a:rPr lang="es-ES" sz="2600" b="1" i="1" baseline="-25000" dirty="0" err="1"/>
              <a:t>i</a:t>
            </a:r>
            <a:r>
              <a:rPr lang="es-ES" sz="2600" b="1" i="1" baseline="-25000" dirty="0"/>
              <a:t> </a:t>
            </a:r>
            <a:r>
              <a:rPr lang="es-ES" sz="2600" dirty="0">
                <a:solidFill>
                  <a:srgbClr val="000000"/>
                </a:solidFill>
              </a:rPr>
              <a:t> se denomina </a:t>
            </a:r>
            <a:r>
              <a:rPr lang="es-ES" sz="2600" b="1" dirty="0">
                <a:solidFill>
                  <a:srgbClr val="000000"/>
                </a:solidFill>
              </a:rPr>
              <a:t>fan-</a:t>
            </a:r>
            <a:r>
              <a:rPr lang="es-ES" sz="2600" b="1" dirty="0" err="1">
                <a:solidFill>
                  <a:srgbClr val="000000"/>
                </a:solidFill>
              </a:rPr>
              <a:t>out</a:t>
            </a:r>
            <a:r>
              <a:rPr lang="es-ES" sz="2600" dirty="0">
                <a:solidFill>
                  <a:srgbClr val="000000"/>
                </a:solidFill>
              </a:rPr>
              <a:t> del índice multinivel, al que nos referiremos mediante el símbolo </a:t>
            </a:r>
            <a:r>
              <a:rPr lang="es-ES" sz="2600" b="1" i="1" dirty="0" err="1">
                <a:solidFill>
                  <a:srgbClr val="000000"/>
                </a:solidFill>
              </a:rPr>
              <a:t>fo</a:t>
            </a:r>
            <a:r>
              <a:rPr lang="es-ES" sz="2600" dirty="0">
                <a:solidFill>
                  <a:srgbClr val="000000"/>
                </a:solidFill>
              </a:rPr>
              <a:t>.</a:t>
            </a:r>
          </a:p>
          <a:p>
            <a:r>
              <a:rPr lang="es-ES" sz="2600" dirty="0">
                <a:solidFill>
                  <a:srgbClr val="000000"/>
                </a:solidFill>
              </a:rPr>
              <a:t>El índice siempre tiene el mismo tamaño de registro por lo que </a:t>
            </a:r>
            <a:r>
              <a:rPr lang="es-ES" sz="2600" dirty="0" err="1">
                <a:solidFill>
                  <a:srgbClr val="000000"/>
                </a:solidFill>
              </a:rPr>
              <a:t>fo</a:t>
            </a:r>
            <a:r>
              <a:rPr lang="es-ES" sz="2600" dirty="0">
                <a:solidFill>
                  <a:srgbClr val="000000"/>
                </a:solidFill>
              </a:rPr>
              <a:t> tendrá siempre el mismo valor para cualquier nivel del índice.</a:t>
            </a:r>
          </a:p>
          <a:p>
            <a:r>
              <a:rPr lang="es-ES" sz="2600" dirty="0">
                <a:solidFill>
                  <a:srgbClr val="000000"/>
                </a:solidFill>
              </a:rPr>
              <a:t>Entendemos que un índice ocupa menos bloques que el fichero, si creamos un índice no denso del índice (recordemos que el índice esta ordenado), este segundo índice ocupara menos bloques, si continuamos llegaremos a un nivel de índice que ocupe un solo bloque. </a:t>
            </a:r>
          </a:p>
          <a:p>
            <a:r>
              <a:rPr lang="es-ES" sz="2600" dirty="0">
                <a:solidFill>
                  <a:srgbClr val="000000"/>
                </a:solidFill>
              </a:rPr>
              <a:t>Siguiendo este pensamiento la cantidad de accesos para leer un registro se reducirá a la cantidad de niveles que tenga el índice multinivel más el acceso al fichero.</a:t>
            </a:r>
          </a:p>
        </p:txBody>
      </p:sp>
    </p:spTree>
    <p:extLst>
      <p:ext uri="{BB962C8B-B14F-4D97-AF65-F5344CB8AC3E}">
        <p14:creationId xmlns:p14="http://schemas.microsoft.com/office/powerpoint/2010/main" val="4041783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4763" y="593064"/>
            <a:ext cx="5896835" cy="6264936"/>
          </a:xfrm>
          <a:prstGeom prst="rect">
            <a:avLst/>
          </a:prstGeom>
        </p:spPr>
      </p:pic>
      <p:sp>
        <p:nvSpPr>
          <p:cNvPr id="3"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Índice Multinivel</a:t>
            </a:r>
            <a:endParaRPr lang="es-AR" sz="4400" dirty="0"/>
          </a:p>
        </p:txBody>
      </p:sp>
    </p:spTree>
    <p:extLst>
      <p:ext uri="{BB962C8B-B14F-4D97-AF65-F5344CB8AC3E}">
        <p14:creationId xmlns:p14="http://schemas.microsoft.com/office/powerpoint/2010/main" val="428081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Ejemplo de costos – Fichero ordenado</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1200"/>
              </a:spcBef>
            </a:pPr>
            <a:r>
              <a:rPr lang="es-ES" sz="2700" dirty="0">
                <a:solidFill>
                  <a:srgbClr val="000000"/>
                </a:solidFill>
              </a:rPr>
              <a:t>Supongamos que tenemos un fichero ordenado con                  </a:t>
            </a:r>
            <a:r>
              <a:rPr lang="es-ES" sz="2700" b="1" dirty="0">
                <a:solidFill>
                  <a:srgbClr val="000000"/>
                </a:solidFill>
              </a:rPr>
              <a:t>r = 30.000 </a:t>
            </a:r>
            <a:r>
              <a:rPr lang="es-ES" sz="2700" dirty="0">
                <a:solidFill>
                  <a:srgbClr val="000000"/>
                </a:solidFill>
              </a:rPr>
              <a:t>registros almacenados en un disco cuyo tamaño de bloque es </a:t>
            </a:r>
            <a:r>
              <a:rPr lang="es-ES" sz="2700" b="1" dirty="0">
                <a:solidFill>
                  <a:srgbClr val="000000"/>
                </a:solidFill>
              </a:rPr>
              <a:t>B = 1.024 bytes</a:t>
            </a:r>
            <a:r>
              <a:rPr lang="es-ES" sz="2700" dirty="0">
                <a:solidFill>
                  <a:srgbClr val="000000"/>
                </a:solidFill>
              </a:rPr>
              <a:t>. Los registros del fichero son de tamaño fijo, con una longitud de registro </a:t>
            </a:r>
            <a:r>
              <a:rPr lang="es-ES" sz="2700" b="1" dirty="0">
                <a:solidFill>
                  <a:srgbClr val="000000"/>
                </a:solidFill>
              </a:rPr>
              <a:t>R = 100 bytes</a:t>
            </a:r>
            <a:r>
              <a:rPr lang="es-ES" sz="2700" dirty="0">
                <a:solidFill>
                  <a:srgbClr val="000000"/>
                </a:solidFill>
              </a:rPr>
              <a:t>. </a:t>
            </a:r>
          </a:p>
          <a:p>
            <a:pPr>
              <a:spcBef>
                <a:spcPts val="1200"/>
              </a:spcBef>
            </a:pPr>
            <a:r>
              <a:rPr lang="es-ES" sz="2700" dirty="0">
                <a:solidFill>
                  <a:srgbClr val="000000"/>
                </a:solidFill>
              </a:rPr>
              <a:t>En este caso no tenemos índice por lo que:</a:t>
            </a:r>
          </a:p>
          <a:p>
            <a:pPr>
              <a:spcBef>
                <a:spcPts val="1200"/>
              </a:spcBef>
            </a:pPr>
            <a:r>
              <a:rPr lang="es-ES" sz="2700" dirty="0">
                <a:solidFill>
                  <a:srgbClr val="000000"/>
                </a:solidFill>
              </a:rPr>
              <a:t>El factor de bloqueo para el fichero sería:</a:t>
            </a:r>
          </a:p>
          <a:p>
            <a:pPr>
              <a:spcBef>
                <a:spcPts val="1200"/>
              </a:spcBef>
            </a:pPr>
            <a:r>
              <a:rPr lang="es-ES" sz="2700" b="1" dirty="0" err="1">
                <a:solidFill>
                  <a:srgbClr val="000000"/>
                </a:solidFill>
              </a:rPr>
              <a:t>bfr</a:t>
            </a:r>
            <a:r>
              <a:rPr lang="es-ES" sz="2700" b="1" dirty="0">
                <a:solidFill>
                  <a:srgbClr val="000000"/>
                </a:solidFill>
              </a:rPr>
              <a:t> = (B/R) = (1.024/100) = 10 registros </a:t>
            </a:r>
            <a:r>
              <a:rPr lang="es-ES" sz="2700" dirty="0">
                <a:solidFill>
                  <a:srgbClr val="000000"/>
                </a:solidFill>
              </a:rPr>
              <a:t>por bloque.</a:t>
            </a:r>
          </a:p>
          <a:p>
            <a:pPr>
              <a:spcBef>
                <a:spcPts val="1200"/>
              </a:spcBef>
            </a:pPr>
            <a:r>
              <a:rPr lang="es-ES" sz="2700" dirty="0">
                <a:solidFill>
                  <a:srgbClr val="000000"/>
                </a:solidFill>
              </a:rPr>
              <a:t>El número de bloques necesarios para el fichero es:</a:t>
            </a:r>
          </a:p>
          <a:p>
            <a:pPr>
              <a:spcBef>
                <a:spcPts val="1200"/>
              </a:spcBef>
            </a:pPr>
            <a:r>
              <a:rPr lang="es-ES" sz="2700" b="1" dirty="0">
                <a:solidFill>
                  <a:srgbClr val="000000"/>
                </a:solidFill>
              </a:rPr>
              <a:t>b = (r/</a:t>
            </a:r>
            <a:r>
              <a:rPr lang="es-ES" sz="2700" b="1" dirty="0" err="1">
                <a:solidFill>
                  <a:srgbClr val="000000"/>
                </a:solidFill>
              </a:rPr>
              <a:t>bfr</a:t>
            </a:r>
            <a:r>
              <a:rPr lang="es-ES" sz="2700" b="1" dirty="0">
                <a:solidFill>
                  <a:srgbClr val="000000"/>
                </a:solidFill>
              </a:rPr>
              <a:t>) = (30.000/10) = 3.000 bloques</a:t>
            </a:r>
            <a:r>
              <a:rPr lang="es-ES" sz="2700" dirty="0">
                <a:solidFill>
                  <a:srgbClr val="000000"/>
                </a:solidFill>
              </a:rPr>
              <a:t>.</a:t>
            </a:r>
          </a:p>
          <a:p>
            <a:pPr>
              <a:spcBef>
                <a:spcPts val="1200"/>
              </a:spcBef>
            </a:pPr>
            <a:r>
              <a:rPr lang="es-ES" sz="2700" dirty="0">
                <a:solidFill>
                  <a:srgbClr val="000000"/>
                </a:solidFill>
              </a:rPr>
              <a:t>Una búsqueda binaria en el fichero de datos necesitaría aproximadamente </a:t>
            </a:r>
            <a:r>
              <a:rPr lang="es-ES" sz="2700" b="1" dirty="0">
                <a:solidFill>
                  <a:srgbClr val="000000"/>
                </a:solidFill>
              </a:rPr>
              <a:t>log</a:t>
            </a:r>
            <a:r>
              <a:rPr lang="es-ES" sz="2700" b="1" baseline="-25000" dirty="0">
                <a:solidFill>
                  <a:srgbClr val="000000"/>
                </a:solidFill>
              </a:rPr>
              <a:t>2</a:t>
            </a:r>
            <a:r>
              <a:rPr lang="es-ES" sz="2700" b="1" dirty="0">
                <a:solidFill>
                  <a:srgbClr val="000000"/>
                </a:solidFill>
              </a:rPr>
              <a:t> b =  (log2 3.000) = 12 </a:t>
            </a:r>
            <a:r>
              <a:rPr lang="es-ES" sz="2700" dirty="0">
                <a:solidFill>
                  <a:srgbClr val="000000"/>
                </a:solidFill>
              </a:rPr>
              <a:t>accesos a bloques.</a:t>
            </a:r>
            <a:endParaRPr lang="es-ES" sz="2700" dirty="0"/>
          </a:p>
        </p:txBody>
      </p:sp>
    </p:spTree>
    <p:extLst>
      <p:ext uri="{BB962C8B-B14F-4D97-AF65-F5344CB8AC3E}">
        <p14:creationId xmlns:p14="http://schemas.microsoft.com/office/powerpoint/2010/main" val="2858436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Ejemplo de costos – índice principal</a:t>
            </a:r>
            <a:endParaRPr lang="es-AR" sz="4400" dirty="0"/>
          </a:p>
        </p:txBody>
      </p:sp>
      <p:sp>
        <p:nvSpPr>
          <p:cNvPr id="4" name="Rectangle 3"/>
          <p:cNvSpPr/>
          <p:nvPr/>
        </p:nvSpPr>
        <p:spPr>
          <a:xfrm>
            <a:off x="189345" y="762230"/>
            <a:ext cx="8765309" cy="6026497"/>
          </a:xfrm>
          <a:prstGeom prst="rect">
            <a:avLst/>
          </a:prstGeom>
        </p:spPr>
        <p:txBody>
          <a:bodyPr wrap="square">
            <a:normAutofit fontScale="92500" lnSpcReduction="10000"/>
          </a:bodyPr>
          <a:lstStyle/>
          <a:p>
            <a:pPr>
              <a:spcBef>
                <a:spcPts val="1200"/>
              </a:spcBef>
            </a:pPr>
            <a:r>
              <a:rPr lang="es-ES" sz="2700" dirty="0">
                <a:solidFill>
                  <a:srgbClr val="000000"/>
                </a:solidFill>
              </a:rPr>
              <a:t>Ahora, supongamos que el campo clave de ordenamiento del fichero tiene una longitud de </a:t>
            </a:r>
            <a:r>
              <a:rPr lang="es-ES" sz="2700" b="1" dirty="0">
                <a:solidFill>
                  <a:srgbClr val="000000"/>
                </a:solidFill>
              </a:rPr>
              <a:t>V = 9 bytes</a:t>
            </a:r>
            <a:r>
              <a:rPr lang="es-ES" sz="2700" dirty="0">
                <a:solidFill>
                  <a:srgbClr val="000000"/>
                </a:solidFill>
              </a:rPr>
              <a:t>, una longitud de puntero de bloque de </a:t>
            </a:r>
            <a:r>
              <a:rPr lang="es-ES" sz="2700" b="1" dirty="0">
                <a:solidFill>
                  <a:srgbClr val="000000"/>
                </a:solidFill>
              </a:rPr>
              <a:t>P = 6 bytes</a:t>
            </a:r>
            <a:r>
              <a:rPr lang="es-ES" sz="2700" dirty="0">
                <a:solidFill>
                  <a:srgbClr val="000000"/>
                </a:solidFill>
              </a:rPr>
              <a:t>, y que hemos construido un </a:t>
            </a:r>
            <a:r>
              <a:rPr lang="es-ES" sz="2700" b="1" dirty="0">
                <a:solidFill>
                  <a:srgbClr val="000000"/>
                </a:solidFill>
              </a:rPr>
              <a:t>índice principal </a:t>
            </a:r>
            <a:r>
              <a:rPr lang="es-ES" sz="2700" dirty="0">
                <a:solidFill>
                  <a:srgbClr val="000000"/>
                </a:solidFill>
              </a:rPr>
              <a:t>para el fichero.</a:t>
            </a:r>
          </a:p>
          <a:p>
            <a:pPr>
              <a:spcBef>
                <a:spcPts val="1200"/>
              </a:spcBef>
            </a:pPr>
            <a:r>
              <a:rPr lang="es-ES" sz="2700" dirty="0">
                <a:solidFill>
                  <a:srgbClr val="000000"/>
                </a:solidFill>
              </a:rPr>
              <a:t>El tamaño de cada entrada del índice es </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 = (9 + 6) = 15 bytes</a:t>
            </a:r>
            <a:r>
              <a:rPr lang="es-ES" sz="2700" dirty="0">
                <a:solidFill>
                  <a:srgbClr val="000000"/>
                </a:solidFill>
              </a:rPr>
              <a:t>, por lo que el factor de bloqueo para el índice es </a:t>
            </a:r>
            <a:r>
              <a:rPr lang="es-ES" sz="2700" b="1" dirty="0" err="1">
                <a:solidFill>
                  <a:srgbClr val="000000"/>
                </a:solidFill>
              </a:rPr>
              <a:t>bfr</a:t>
            </a:r>
            <a:r>
              <a:rPr lang="es-ES" sz="2700" b="1" baseline="-25000" dirty="0" err="1">
                <a:solidFill>
                  <a:srgbClr val="000000"/>
                </a:solidFill>
              </a:rPr>
              <a:t>i</a:t>
            </a:r>
            <a:r>
              <a:rPr lang="es-ES" sz="2700" b="1" baseline="-25000" dirty="0">
                <a:solidFill>
                  <a:srgbClr val="000000"/>
                </a:solidFill>
              </a:rPr>
              <a:t> </a:t>
            </a:r>
            <a:r>
              <a:rPr lang="es-ES" sz="2700" b="1" dirty="0">
                <a:solidFill>
                  <a:srgbClr val="000000"/>
                </a:solidFill>
              </a:rPr>
              <a:t>= (B/</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 = (1.024/15) = 68</a:t>
            </a:r>
            <a:r>
              <a:rPr lang="es-ES" sz="2700" dirty="0">
                <a:solidFill>
                  <a:srgbClr val="000000"/>
                </a:solidFill>
              </a:rPr>
              <a:t> entradas por bloque. El número total de entradas del índice </a:t>
            </a:r>
            <a:r>
              <a:rPr lang="es-ES" sz="2700" b="1" dirty="0" err="1">
                <a:solidFill>
                  <a:srgbClr val="000000"/>
                </a:solidFill>
              </a:rPr>
              <a:t>r</a:t>
            </a:r>
            <a:r>
              <a:rPr lang="es-ES" sz="2700" b="1" baseline="-25000" dirty="0" err="1">
                <a:solidFill>
                  <a:srgbClr val="000000"/>
                </a:solidFill>
              </a:rPr>
              <a:t>i</a:t>
            </a:r>
            <a:r>
              <a:rPr lang="es-ES" sz="2700" dirty="0">
                <a:solidFill>
                  <a:srgbClr val="000000"/>
                </a:solidFill>
              </a:rPr>
              <a:t> es igual al número de bloques del fichero de datos, que son </a:t>
            </a:r>
            <a:r>
              <a:rPr lang="es-ES" sz="2700" b="1" dirty="0">
                <a:solidFill>
                  <a:srgbClr val="000000"/>
                </a:solidFill>
              </a:rPr>
              <a:t>3.000</a:t>
            </a:r>
            <a:r>
              <a:rPr lang="es-ES" sz="2700" dirty="0">
                <a:solidFill>
                  <a:srgbClr val="000000"/>
                </a:solidFill>
              </a:rPr>
              <a:t>. El número de bloques del índice es, por tanto, </a:t>
            </a:r>
            <a:r>
              <a:rPr lang="es-ES" sz="2700" b="1" dirty="0" err="1">
                <a:solidFill>
                  <a:srgbClr val="000000"/>
                </a:solidFill>
              </a:rPr>
              <a:t>b</a:t>
            </a:r>
            <a:r>
              <a:rPr lang="es-ES" sz="2700" b="1" baseline="-25000" dirty="0" err="1">
                <a:solidFill>
                  <a:srgbClr val="000000"/>
                </a:solidFill>
              </a:rPr>
              <a:t>i</a:t>
            </a:r>
            <a:r>
              <a:rPr lang="es-ES" sz="2700" b="1" dirty="0">
                <a:solidFill>
                  <a:srgbClr val="000000"/>
                </a:solidFill>
              </a:rPr>
              <a:t> = (</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a:t>
            </a:r>
            <a:r>
              <a:rPr lang="es-ES" sz="2700" b="1" dirty="0" err="1">
                <a:solidFill>
                  <a:srgbClr val="000000"/>
                </a:solidFill>
              </a:rPr>
              <a:t>bfr</a:t>
            </a:r>
            <a:r>
              <a:rPr lang="es-ES" sz="2700" b="1" baseline="-25000" dirty="0" err="1">
                <a:solidFill>
                  <a:srgbClr val="000000"/>
                </a:solidFill>
              </a:rPr>
              <a:t>i</a:t>
            </a:r>
            <a:r>
              <a:rPr lang="es-ES" sz="2700" b="1" dirty="0">
                <a:solidFill>
                  <a:srgbClr val="000000"/>
                </a:solidFill>
              </a:rPr>
              <a:t>) = (3.000/68) = 45 bloques</a:t>
            </a:r>
            <a:r>
              <a:rPr lang="es-ES" sz="2700" dirty="0">
                <a:solidFill>
                  <a:srgbClr val="000000"/>
                </a:solidFill>
              </a:rPr>
              <a:t>. Para realizar una búsqueda binaria en el fichero índice necesitaríamos </a:t>
            </a:r>
            <a:r>
              <a:rPr lang="es-ES" sz="2700" b="1" dirty="0">
                <a:solidFill>
                  <a:srgbClr val="000000"/>
                </a:solidFill>
              </a:rPr>
              <a:t>(log</a:t>
            </a:r>
            <a:r>
              <a:rPr lang="es-ES" sz="2700" b="1" baseline="-25000" dirty="0">
                <a:solidFill>
                  <a:srgbClr val="000000"/>
                </a:solidFill>
              </a:rPr>
              <a:t>2</a:t>
            </a:r>
            <a:r>
              <a:rPr lang="es-ES" sz="2700" b="1" dirty="0">
                <a:solidFill>
                  <a:srgbClr val="000000"/>
                </a:solidFill>
              </a:rPr>
              <a:t> </a:t>
            </a:r>
            <a:r>
              <a:rPr lang="es-ES" sz="2700" b="1" dirty="0" err="1">
                <a:solidFill>
                  <a:srgbClr val="000000"/>
                </a:solidFill>
              </a:rPr>
              <a:t>b</a:t>
            </a:r>
            <a:r>
              <a:rPr lang="es-ES" sz="2700" b="1" baseline="-25000" dirty="0" err="1">
                <a:solidFill>
                  <a:srgbClr val="000000"/>
                </a:solidFill>
              </a:rPr>
              <a:t>i</a:t>
            </a:r>
            <a:r>
              <a:rPr lang="es-ES" sz="2700" b="1" dirty="0">
                <a:solidFill>
                  <a:srgbClr val="000000"/>
                </a:solidFill>
              </a:rPr>
              <a:t>) = (log</a:t>
            </a:r>
            <a:r>
              <a:rPr lang="es-ES" sz="2700" b="1" baseline="-25000" dirty="0">
                <a:solidFill>
                  <a:srgbClr val="000000"/>
                </a:solidFill>
              </a:rPr>
              <a:t>2</a:t>
            </a:r>
            <a:r>
              <a:rPr lang="es-ES" sz="2700" b="1" dirty="0">
                <a:solidFill>
                  <a:srgbClr val="000000"/>
                </a:solidFill>
              </a:rPr>
              <a:t> 45) = 6 accesos</a:t>
            </a:r>
            <a:r>
              <a:rPr lang="es-ES" sz="2700" dirty="0">
                <a:solidFill>
                  <a:srgbClr val="000000"/>
                </a:solidFill>
              </a:rPr>
              <a:t> a bloques. Para buscar un registro utilizando el índice, necesitamos un acceso a bloque adicional al fichero de datos para un total de </a:t>
            </a:r>
            <a:r>
              <a:rPr lang="es-ES" sz="2700" b="1" dirty="0">
                <a:solidFill>
                  <a:srgbClr val="000000"/>
                </a:solidFill>
              </a:rPr>
              <a:t>6 + 1 = 7 </a:t>
            </a:r>
            <a:r>
              <a:rPr lang="es-ES" sz="2700" dirty="0">
                <a:solidFill>
                  <a:srgbClr val="000000"/>
                </a:solidFill>
              </a:rPr>
              <a:t>accesos a bloques (una mejora sobre la búsqueda binaria en el fichero de datos, que requería 12 accesos a bloques).</a:t>
            </a:r>
          </a:p>
        </p:txBody>
      </p:sp>
    </p:spTree>
    <p:extLst>
      <p:ext uri="{BB962C8B-B14F-4D97-AF65-F5344CB8AC3E}">
        <p14:creationId xmlns:p14="http://schemas.microsoft.com/office/powerpoint/2010/main" val="1220666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Ejemplo de costos – índice secundario</a:t>
            </a:r>
            <a:endParaRPr lang="es-AR" sz="4400" dirty="0"/>
          </a:p>
        </p:txBody>
      </p:sp>
      <p:sp>
        <p:nvSpPr>
          <p:cNvPr id="4" name="Rectangle 3"/>
          <p:cNvSpPr/>
          <p:nvPr/>
        </p:nvSpPr>
        <p:spPr>
          <a:xfrm>
            <a:off x="189345" y="762230"/>
            <a:ext cx="8765309" cy="6026497"/>
          </a:xfrm>
          <a:prstGeom prst="rect">
            <a:avLst/>
          </a:prstGeom>
        </p:spPr>
        <p:txBody>
          <a:bodyPr wrap="square">
            <a:normAutofit fontScale="92500" lnSpcReduction="20000"/>
          </a:bodyPr>
          <a:lstStyle/>
          <a:p>
            <a:pPr>
              <a:spcBef>
                <a:spcPts val="1200"/>
              </a:spcBef>
            </a:pPr>
            <a:r>
              <a:rPr lang="es-ES" sz="2700" dirty="0">
                <a:solidFill>
                  <a:srgbClr val="000000"/>
                </a:solidFill>
              </a:rPr>
              <a:t>Considere el fichero del ejemplo anterior con </a:t>
            </a:r>
            <a:r>
              <a:rPr lang="es-ES" sz="2700" b="1" dirty="0">
                <a:solidFill>
                  <a:srgbClr val="000000"/>
                </a:solidFill>
              </a:rPr>
              <a:t>r = 30.000 </a:t>
            </a:r>
            <a:r>
              <a:rPr lang="es-ES" sz="2700" dirty="0">
                <a:solidFill>
                  <a:srgbClr val="000000"/>
                </a:solidFill>
              </a:rPr>
              <a:t>registros de longitud fija y un tamaño </a:t>
            </a:r>
            <a:r>
              <a:rPr lang="es-ES" sz="2700" b="1" dirty="0">
                <a:solidFill>
                  <a:srgbClr val="000000"/>
                </a:solidFill>
              </a:rPr>
              <a:t>R = 100 bytes</a:t>
            </a:r>
            <a:r>
              <a:rPr lang="es-ES" sz="2700" dirty="0">
                <a:solidFill>
                  <a:srgbClr val="000000"/>
                </a:solidFill>
              </a:rPr>
              <a:t> almacenados en un disco con un tamaño de bloque de </a:t>
            </a:r>
            <a:r>
              <a:rPr lang="es-ES" sz="2700" b="1" dirty="0">
                <a:solidFill>
                  <a:srgbClr val="000000"/>
                </a:solidFill>
              </a:rPr>
              <a:t>B = 1.024 bytes</a:t>
            </a:r>
            <a:r>
              <a:rPr lang="es-ES" sz="2700" dirty="0">
                <a:solidFill>
                  <a:srgbClr val="000000"/>
                </a:solidFill>
              </a:rPr>
              <a:t>. El fichero tiene </a:t>
            </a:r>
            <a:r>
              <a:rPr lang="es-ES" sz="2700" b="1" dirty="0">
                <a:solidFill>
                  <a:srgbClr val="000000"/>
                </a:solidFill>
              </a:rPr>
              <a:t>b = 3.000 bloques</a:t>
            </a:r>
            <a:r>
              <a:rPr lang="es-ES" sz="2700" dirty="0">
                <a:solidFill>
                  <a:srgbClr val="000000"/>
                </a:solidFill>
              </a:rPr>
              <a:t>.</a:t>
            </a:r>
          </a:p>
          <a:p>
            <a:pPr>
              <a:spcBef>
                <a:spcPts val="1200"/>
              </a:spcBef>
            </a:pPr>
            <a:r>
              <a:rPr lang="es-ES" sz="2700" dirty="0">
                <a:solidFill>
                  <a:srgbClr val="000000"/>
                </a:solidFill>
              </a:rPr>
              <a:t>Para efectuar una búsqueda lineal en el fichero, necesitaríamos acceder a </a:t>
            </a:r>
            <a:r>
              <a:rPr lang="es-ES" sz="2700" b="1" dirty="0">
                <a:solidFill>
                  <a:srgbClr val="000000"/>
                </a:solidFill>
              </a:rPr>
              <a:t>b/2 = 3.000/2 = 1.500 bloques </a:t>
            </a:r>
            <a:r>
              <a:rPr lang="es-ES" sz="2700" dirty="0">
                <a:solidFill>
                  <a:srgbClr val="000000"/>
                </a:solidFill>
              </a:rPr>
              <a:t>por término medio.</a:t>
            </a:r>
          </a:p>
          <a:p>
            <a:pPr>
              <a:spcBef>
                <a:spcPts val="1200"/>
              </a:spcBef>
            </a:pPr>
            <a:r>
              <a:rPr lang="es-ES" sz="2700" dirty="0">
                <a:solidFill>
                  <a:srgbClr val="000000"/>
                </a:solidFill>
              </a:rPr>
              <a:t>Suponga que creamos un índice secundario en un campo clave desordenado del fichero y que tiene una longitud de </a:t>
            </a:r>
            <a:r>
              <a:rPr lang="es-ES" sz="2700" b="1" dirty="0">
                <a:solidFill>
                  <a:srgbClr val="000000"/>
                </a:solidFill>
              </a:rPr>
              <a:t>V = 9 bytes</a:t>
            </a:r>
            <a:r>
              <a:rPr lang="es-ES" sz="2700" dirty="0">
                <a:solidFill>
                  <a:srgbClr val="000000"/>
                </a:solidFill>
              </a:rPr>
              <a:t>. Como en el ejemplo anterior, un puntero de bloque tiene una longitud </a:t>
            </a:r>
            <a:r>
              <a:rPr lang="es-ES" sz="2700" b="1" dirty="0">
                <a:solidFill>
                  <a:srgbClr val="000000"/>
                </a:solidFill>
              </a:rPr>
              <a:t>P = 6 bytes</a:t>
            </a:r>
            <a:r>
              <a:rPr lang="es-ES" sz="2700" dirty="0">
                <a:solidFill>
                  <a:srgbClr val="000000"/>
                </a:solidFill>
              </a:rPr>
              <a:t>, por lo que cada entrada de índice es de           </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 = (9 = 6) = 15 bytes</a:t>
            </a:r>
            <a:r>
              <a:rPr lang="es-ES" sz="2700" dirty="0">
                <a:solidFill>
                  <a:srgbClr val="000000"/>
                </a:solidFill>
              </a:rPr>
              <a:t>, y el factor de bloqueo para el índice es de </a:t>
            </a:r>
            <a:r>
              <a:rPr lang="es-ES" sz="2700" b="1" dirty="0" err="1">
                <a:solidFill>
                  <a:srgbClr val="000000"/>
                </a:solidFill>
              </a:rPr>
              <a:t>bfr</a:t>
            </a:r>
            <a:r>
              <a:rPr lang="es-ES" sz="2700" b="1" baseline="-25000" dirty="0" err="1">
                <a:solidFill>
                  <a:srgbClr val="000000"/>
                </a:solidFill>
              </a:rPr>
              <a:t>i</a:t>
            </a:r>
            <a:r>
              <a:rPr lang="es-ES" sz="2700" b="1" dirty="0">
                <a:solidFill>
                  <a:srgbClr val="000000"/>
                </a:solidFill>
              </a:rPr>
              <a:t> = (B/</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 = (1024/15) = 68 entradas </a:t>
            </a:r>
            <a:r>
              <a:rPr lang="es-ES" sz="2700" dirty="0">
                <a:solidFill>
                  <a:srgbClr val="000000"/>
                </a:solidFill>
              </a:rPr>
              <a:t>por bloque.</a:t>
            </a:r>
          </a:p>
          <a:p>
            <a:pPr>
              <a:spcBef>
                <a:spcPts val="1200"/>
              </a:spcBef>
            </a:pPr>
            <a:r>
              <a:rPr lang="es-ES" sz="2700" dirty="0">
                <a:solidFill>
                  <a:srgbClr val="000000"/>
                </a:solidFill>
              </a:rPr>
              <a:t>En un índice secundario denso como éste, la cantidad total de entradas de índice </a:t>
            </a:r>
            <a:r>
              <a:rPr lang="es-ES" sz="2700" b="1" dirty="0" err="1">
                <a:solidFill>
                  <a:srgbClr val="000000"/>
                </a:solidFill>
              </a:rPr>
              <a:t>r</a:t>
            </a:r>
            <a:r>
              <a:rPr lang="es-ES" sz="2700" b="1" baseline="-25000" dirty="0" err="1">
                <a:solidFill>
                  <a:srgbClr val="000000"/>
                </a:solidFill>
              </a:rPr>
              <a:t>i</a:t>
            </a:r>
            <a:r>
              <a:rPr lang="es-ES" sz="2700" dirty="0">
                <a:solidFill>
                  <a:srgbClr val="000000"/>
                </a:solidFill>
              </a:rPr>
              <a:t> es igual al número de registros del fichero de datos, es decir, </a:t>
            </a:r>
            <a:r>
              <a:rPr lang="es-ES" sz="2700" b="1" dirty="0">
                <a:solidFill>
                  <a:srgbClr val="000000"/>
                </a:solidFill>
              </a:rPr>
              <a:t>30.000</a:t>
            </a:r>
            <a:r>
              <a:rPr lang="es-ES" sz="2700" dirty="0">
                <a:solidFill>
                  <a:srgbClr val="000000"/>
                </a:solidFill>
              </a:rPr>
              <a:t>. El número de bloques necesarios para el índice es, por tanto, </a:t>
            </a:r>
            <a:r>
              <a:rPr lang="es-ES" sz="2700" b="1" dirty="0" err="1">
                <a:solidFill>
                  <a:srgbClr val="000000"/>
                </a:solidFill>
              </a:rPr>
              <a:t>b</a:t>
            </a:r>
            <a:r>
              <a:rPr lang="es-ES" sz="2700" b="1" baseline="-25000" dirty="0" err="1">
                <a:solidFill>
                  <a:srgbClr val="000000"/>
                </a:solidFill>
              </a:rPr>
              <a:t>i</a:t>
            </a:r>
            <a:r>
              <a:rPr lang="es-ES" sz="2700" b="1" dirty="0">
                <a:solidFill>
                  <a:srgbClr val="000000"/>
                </a:solidFill>
              </a:rPr>
              <a:t> = (</a:t>
            </a:r>
            <a:r>
              <a:rPr lang="es-ES" sz="2700" b="1" dirty="0" err="1">
                <a:solidFill>
                  <a:srgbClr val="000000"/>
                </a:solidFill>
              </a:rPr>
              <a:t>r</a:t>
            </a:r>
            <a:r>
              <a:rPr lang="es-ES" sz="2700" b="1" baseline="-25000" dirty="0" err="1">
                <a:solidFill>
                  <a:srgbClr val="000000"/>
                </a:solidFill>
              </a:rPr>
              <a:t>i</a:t>
            </a:r>
            <a:r>
              <a:rPr lang="es-ES" sz="2700" b="1" dirty="0">
                <a:solidFill>
                  <a:srgbClr val="000000"/>
                </a:solidFill>
              </a:rPr>
              <a:t> /</a:t>
            </a:r>
            <a:r>
              <a:rPr lang="es-ES" sz="2700" b="1" dirty="0" err="1">
                <a:solidFill>
                  <a:srgbClr val="000000"/>
                </a:solidFill>
              </a:rPr>
              <a:t>bfr</a:t>
            </a:r>
            <a:r>
              <a:rPr lang="es-ES" sz="2700" b="1" baseline="-25000" dirty="0" err="1">
                <a:solidFill>
                  <a:srgbClr val="000000"/>
                </a:solidFill>
              </a:rPr>
              <a:t>i</a:t>
            </a:r>
            <a:r>
              <a:rPr lang="es-ES" sz="2700" b="1" dirty="0">
                <a:solidFill>
                  <a:srgbClr val="000000"/>
                </a:solidFill>
              </a:rPr>
              <a:t> ) = (3.000/68) = 442 bloques</a:t>
            </a:r>
            <a:r>
              <a:rPr lang="es-ES" sz="2700" dirty="0">
                <a:solidFill>
                  <a:srgbClr val="000000"/>
                </a:solidFill>
              </a:rPr>
              <a:t>.</a:t>
            </a:r>
          </a:p>
        </p:txBody>
      </p:sp>
    </p:spTree>
    <p:extLst>
      <p:ext uri="{BB962C8B-B14F-4D97-AF65-F5344CB8AC3E}">
        <p14:creationId xmlns:p14="http://schemas.microsoft.com/office/powerpoint/2010/main" val="199885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896815"/>
          </a:xfrm>
          <a:prstGeom prst="rect">
            <a:avLst/>
          </a:prstGeom>
          <a:noFill/>
          <a:ln>
            <a:noFill/>
          </a:ln>
        </p:spPr>
        <p:txBody>
          <a:bodyPr lIns="90000" tIns="45000" rIns="90000" bIns="45000" anchor="ctr"/>
          <a:lstStyle/>
          <a:p>
            <a:pPr algn="ctr">
              <a:lnSpc>
                <a:spcPct val="100000"/>
              </a:lnSpc>
            </a:pPr>
            <a:r>
              <a:rPr lang="es-AR" sz="4300" dirty="0">
                <a:solidFill>
                  <a:srgbClr val="572314"/>
                </a:solidFill>
                <a:latin typeface="Gill Sans MT"/>
              </a:rPr>
              <a:t>Proceso de Optimización - Introducción</a:t>
            </a:r>
            <a:endParaRPr lang="es-AR" sz="4300" dirty="0"/>
          </a:p>
        </p:txBody>
      </p:sp>
      <p:sp>
        <p:nvSpPr>
          <p:cNvPr id="49" name="CustomShape 2"/>
          <p:cNvSpPr/>
          <p:nvPr/>
        </p:nvSpPr>
        <p:spPr>
          <a:xfrm>
            <a:off x="371475" y="896815"/>
            <a:ext cx="8447805" cy="5603345"/>
          </a:xfrm>
          <a:prstGeom prst="rect">
            <a:avLst/>
          </a:prstGeom>
          <a:noFill/>
          <a:ln>
            <a:noFill/>
          </a:ln>
        </p:spPr>
        <p:txBody>
          <a:bodyPr wrap="square" lIns="90000" tIns="45000" rIns="90000" bIns="45000">
            <a:normAutofit/>
          </a:bodyPr>
          <a:lstStyle/>
          <a:p>
            <a:pPr>
              <a:spcBef>
                <a:spcPts val="600"/>
              </a:spcBef>
              <a:spcAft>
                <a:spcPts val="600"/>
              </a:spcAft>
            </a:pPr>
            <a:r>
              <a:rPr lang="es-ES" sz="2800" dirty="0"/>
              <a:t>En general, el objetivo principal es minimizar la cantidad de accesos a disco.</a:t>
            </a:r>
          </a:p>
          <a:p>
            <a:pPr>
              <a:lnSpc>
                <a:spcPct val="100000"/>
              </a:lnSpc>
              <a:spcBef>
                <a:spcPts val="600"/>
              </a:spcBef>
              <a:spcAft>
                <a:spcPts val="600"/>
              </a:spcAft>
            </a:pPr>
            <a:r>
              <a:rPr lang="es-ES" sz="2800" dirty="0"/>
              <a:t>Las estrategias usuales de los optimizadores se basan en:</a:t>
            </a:r>
          </a:p>
          <a:p>
            <a:pPr marL="285750" indent="-285750">
              <a:lnSpc>
                <a:spcPct val="100000"/>
              </a:lnSpc>
              <a:spcBef>
                <a:spcPts val="600"/>
              </a:spcBef>
              <a:spcAft>
                <a:spcPts val="600"/>
              </a:spcAft>
              <a:buFont typeface="Arial" panose="020B0604020202020204" pitchFamily="34" charset="0"/>
              <a:buChar char="•"/>
            </a:pPr>
            <a:r>
              <a:rPr lang="es-ES" sz="2800" b="1" dirty="0"/>
              <a:t>Optimización Heurística</a:t>
            </a:r>
          </a:p>
          <a:p>
            <a:pPr lvl="1">
              <a:spcBef>
                <a:spcPts val="600"/>
              </a:spcBef>
              <a:spcAft>
                <a:spcPts val="600"/>
              </a:spcAft>
            </a:pPr>
            <a:r>
              <a:rPr lang="es-ES" sz="2800" dirty="0"/>
              <a:t>Basada en equivalencia de las expresiones del álgebra relacional y ciertas estrategias básicas para limitar el tamaño de los resultados.</a:t>
            </a:r>
          </a:p>
          <a:p>
            <a:pPr marL="285750" indent="-285750">
              <a:lnSpc>
                <a:spcPct val="100000"/>
              </a:lnSpc>
              <a:spcBef>
                <a:spcPts val="600"/>
              </a:spcBef>
              <a:spcAft>
                <a:spcPts val="600"/>
              </a:spcAft>
              <a:buFont typeface="Arial" panose="020B0604020202020204" pitchFamily="34" charset="0"/>
              <a:buChar char="•"/>
            </a:pPr>
            <a:r>
              <a:rPr lang="es-ES" sz="2800" b="1" dirty="0"/>
              <a:t>Optimización por Costos</a:t>
            </a:r>
          </a:p>
          <a:p>
            <a:pPr lvl="1">
              <a:spcBef>
                <a:spcPts val="600"/>
              </a:spcBef>
              <a:spcAft>
                <a:spcPts val="600"/>
              </a:spcAft>
            </a:pPr>
            <a:r>
              <a:rPr lang="es-ES" sz="2800" dirty="0"/>
              <a:t>Basada en estimaciones y datos del catalogo o la </a:t>
            </a:r>
            <a:r>
              <a:rPr lang="es-ES" sz="2800" dirty="0" err="1"/>
              <a:t>metadata</a:t>
            </a:r>
            <a:r>
              <a:rPr lang="es-ES" sz="2800" dirty="0"/>
              <a:t> que permiten seleccionar un mejor plan de acceso.</a:t>
            </a:r>
          </a:p>
        </p:txBody>
      </p:sp>
    </p:spTree>
    <p:extLst>
      <p:ext uri="{BB962C8B-B14F-4D97-AF65-F5344CB8AC3E}">
        <p14:creationId xmlns:p14="http://schemas.microsoft.com/office/powerpoint/2010/main" val="4969622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Ejemplo de costos – índice secundario</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1200"/>
              </a:spcBef>
            </a:pPr>
            <a:r>
              <a:rPr lang="es-ES" sz="2700" dirty="0">
                <a:solidFill>
                  <a:srgbClr val="000000"/>
                </a:solidFill>
              </a:rPr>
              <a:t>Una búsqueda binaria en este índice secundario necesita acceder a </a:t>
            </a:r>
            <a:r>
              <a:rPr lang="es-ES" sz="2700" b="1" dirty="0">
                <a:solidFill>
                  <a:srgbClr val="000000"/>
                </a:solidFill>
              </a:rPr>
              <a:t>(log</a:t>
            </a:r>
            <a:r>
              <a:rPr lang="es-ES" sz="2700" b="1" baseline="-25000" dirty="0">
                <a:solidFill>
                  <a:srgbClr val="000000"/>
                </a:solidFill>
              </a:rPr>
              <a:t>2</a:t>
            </a:r>
            <a:r>
              <a:rPr lang="es-ES" sz="2700" b="1" dirty="0">
                <a:solidFill>
                  <a:srgbClr val="000000"/>
                </a:solidFill>
              </a:rPr>
              <a:t> </a:t>
            </a:r>
            <a:r>
              <a:rPr lang="es-ES" sz="2700" b="1" dirty="0" err="1">
                <a:solidFill>
                  <a:srgbClr val="000000"/>
                </a:solidFill>
              </a:rPr>
              <a:t>b</a:t>
            </a:r>
            <a:r>
              <a:rPr lang="es-ES" sz="2700" b="1" baseline="-25000" dirty="0" err="1">
                <a:solidFill>
                  <a:srgbClr val="000000"/>
                </a:solidFill>
              </a:rPr>
              <a:t>i</a:t>
            </a:r>
            <a:r>
              <a:rPr lang="es-ES" sz="2700" b="1" dirty="0">
                <a:solidFill>
                  <a:srgbClr val="000000"/>
                </a:solidFill>
              </a:rPr>
              <a:t>) = (log2 442) = 9 bloques</a:t>
            </a:r>
            <a:r>
              <a:rPr lang="es-ES" sz="2700" dirty="0">
                <a:solidFill>
                  <a:srgbClr val="000000"/>
                </a:solidFill>
              </a:rPr>
              <a:t>. Para buscar un registro utilizando el índice, necesitamos un acceso a bloque adicional al fichero de datos para un total de </a:t>
            </a:r>
            <a:r>
              <a:rPr lang="es-ES" sz="2700" b="1" dirty="0">
                <a:solidFill>
                  <a:srgbClr val="000000"/>
                </a:solidFill>
              </a:rPr>
              <a:t>9 + 1 = 10 accesos a bloques </a:t>
            </a:r>
            <a:r>
              <a:rPr lang="es-ES" sz="2700" dirty="0">
                <a:solidFill>
                  <a:srgbClr val="000000"/>
                </a:solidFill>
              </a:rPr>
              <a:t>(una enorme mejora respecto a los 1.500 accesos a bloques necesarios por término medio para una búsqueda lineal, pero es una cifra ligeramente peor que los siete accesos a bloques requeridos por un índice principal).</a:t>
            </a:r>
          </a:p>
        </p:txBody>
      </p:sp>
    </p:spTree>
    <p:extLst>
      <p:ext uri="{BB962C8B-B14F-4D97-AF65-F5344CB8AC3E}">
        <p14:creationId xmlns:p14="http://schemas.microsoft.com/office/powerpoint/2010/main" val="3233434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Ejemplo de costos – índice multinivel</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1200"/>
              </a:spcBef>
            </a:pPr>
            <a:r>
              <a:rPr lang="es-ES" sz="2700" dirty="0">
                <a:solidFill>
                  <a:srgbClr val="000000"/>
                </a:solidFill>
              </a:rPr>
              <a:t>Supongamos que el índice secundario denso ahora se convierte en un índice multinivel.</a:t>
            </a:r>
          </a:p>
          <a:p>
            <a:r>
              <a:rPr lang="es-ES" sz="2700" dirty="0">
                <a:solidFill>
                  <a:srgbClr val="000000"/>
                </a:solidFill>
              </a:rPr>
              <a:t>Calculamos el factor de bloqueo del índice como </a:t>
            </a:r>
            <a:r>
              <a:rPr lang="es-ES" sz="2700" b="1" i="1" dirty="0" err="1"/>
              <a:t>bfr</a:t>
            </a:r>
            <a:r>
              <a:rPr lang="es-ES" sz="2700" b="1" i="1" baseline="-25000" dirty="0" err="1"/>
              <a:t>i</a:t>
            </a:r>
            <a:r>
              <a:rPr lang="es-ES" sz="2700" b="1" dirty="0">
                <a:solidFill>
                  <a:srgbClr val="000000"/>
                </a:solidFill>
              </a:rPr>
              <a:t> = 68</a:t>
            </a:r>
            <a:r>
              <a:rPr lang="es-ES" sz="2700" dirty="0">
                <a:solidFill>
                  <a:srgbClr val="000000"/>
                </a:solidFill>
              </a:rPr>
              <a:t> entradas de índice por bloque, que también es el fan-</a:t>
            </a:r>
            <a:r>
              <a:rPr lang="es-ES" sz="2700" dirty="0" err="1">
                <a:solidFill>
                  <a:srgbClr val="000000"/>
                </a:solidFill>
              </a:rPr>
              <a:t>out</a:t>
            </a:r>
            <a:r>
              <a:rPr lang="es-ES" sz="2700" dirty="0">
                <a:solidFill>
                  <a:srgbClr val="000000"/>
                </a:solidFill>
              </a:rPr>
              <a:t> </a:t>
            </a:r>
            <a:r>
              <a:rPr lang="es-ES" sz="2700" b="1" dirty="0" err="1">
                <a:solidFill>
                  <a:srgbClr val="000000"/>
                </a:solidFill>
              </a:rPr>
              <a:t>fo</a:t>
            </a:r>
            <a:r>
              <a:rPr lang="es-ES" sz="2700" dirty="0">
                <a:solidFill>
                  <a:srgbClr val="000000"/>
                </a:solidFill>
              </a:rPr>
              <a:t> para el índice multinivel; también hemos calculado el número de bloques de primer nivel </a:t>
            </a:r>
            <a:r>
              <a:rPr lang="es-ES" sz="2700" b="1" dirty="0">
                <a:solidFill>
                  <a:srgbClr val="000000"/>
                </a:solidFill>
              </a:rPr>
              <a:t>b</a:t>
            </a:r>
            <a:r>
              <a:rPr lang="es-ES" sz="2700" b="1" baseline="-25000" dirty="0">
                <a:solidFill>
                  <a:srgbClr val="000000"/>
                </a:solidFill>
              </a:rPr>
              <a:t>1</a:t>
            </a:r>
            <a:r>
              <a:rPr lang="es-ES" sz="2700" b="1" dirty="0">
                <a:solidFill>
                  <a:srgbClr val="000000"/>
                </a:solidFill>
              </a:rPr>
              <a:t> = 442 bloques</a:t>
            </a:r>
            <a:r>
              <a:rPr lang="es-ES" sz="2700" dirty="0">
                <a:solidFill>
                  <a:srgbClr val="000000"/>
                </a:solidFill>
              </a:rPr>
              <a:t>. El número de bloques de segundo nivel será </a:t>
            </a:r>
            <a:r>
              <a:rPr lang="es-ES" sz="2700" b="1" dirty="0">
                <a:solidFill>
                  <a:srgbClr val="000000"/>
                </a:solidFill>
              </a:rPr>
              <a:t>b</a:t>
            </a:r>
            <a:r>
              <a:rPr lang="es-ES" sz="2700" b="1" baseline="-25000" dirty="0">
                <a:solidFill>
                  <a:srgbClr val="000000"/>
                </a:solidFill>
              </a:rPr>
              <a:t>2</a:t>
            </a:r>
            <a:r>
              <a:rPr lang="es-ES" sz="2700" b="1" dirty="0">
                <a:solidFill>
                  <a:srgbClr val="000000"/>
                </a:solidFill>
              </a:rPr>
              <a:t> = (b1/</a:t>
            </a:r>
            <a:r>
              <a:rPr lang="es-ES" sz="2700" b="1" dirty="0" err="1">
                <a:solidFill>
                  <a:srgbClr val="000000"/>
                </a:solidFill>
              </a:rPr>
              <a:t>fo</a:t>
            </a:r>
            <a:r>
              <a:rPr lang="es-ES" sz="2700" b="1" dirty="0">
                <a:solidFill>
                  <a:srgbClr val="000000"/>
                </a:solidFill>
              </a:rPr>
              <a:t>) = (442/68) = 7 bloques</a:t>
            </a:r>
            <a:r>
              <a:rPr lang="es-ES" sz="2700" dirty="0">
                <a:solidFill>
                  <a:srgbClr val="000000"/>
                </a:solidFill>
              </a:rPr>
              <a:t>, y el número </a:t>
            </a:r>
            <a:r>
              <a:rPr lang="es-ES" sz="2700" dirty="0"/>
              <a:t>de bloques de tercer nivel será </a:t>
            </a:r>
            <a:r>
              <a:rPr lang="es-ES" sz="2700" b="1" dirty="0"/>
              <a:t>b</a:t>
            </a:r>
            <a:r>
              <a:rPr lang="es-ES" sz="2700" b="1" baseline="-25000" dirty="0"/>
              <a:t>3</a:t>
            </a:r>
            <a:r>
              <a:rPr lang="es-ES" sz="2700" b="1" dirty="0"/>
              <a:t> = (b2/</a:t>
            </a:r>
            <a:r>
              <a:rPr lang="es-ES" sz="2700" b="1" dirty="0" err="1"/>
              <a:t>fo</a:t>
            </a:r>
            <a:r>
              <a:rPr lang="es-ES" sz="2700" b="1" dirty="0"/>
              <a:t>) = (7/68) = 1 bloque</a:t>
            </a:r>
            <a:r>
              <a:rPr lang="es-ES" sz="2700" dirty="0"/>
              <a:t>. Por tanto, el tercer nivel es el nivel superior del índice, y </a:t>
            </a:r>
            <a:r>
              <a:rPr lang="es-ES" sz="2700" b="1" i="1" dirty="0"/>
              <a:t>t = </a:t>
            </a:r>
            <a:r>
              <a:rPr lang="es-ES" sz="2700" b="1" dirty="0"/>
              <a:t>3</a:t>
            </a:r>
            <a:r>
              <a:rPr lang="es-ES" sz="2700" dirty="0"/>
              <a:t>. Para acceder a un registro buscando en el índice multinivel, debemos acceder a un bloque en cada nivel más un bloque del fichero de datos, por lo que necesitamos </a:t>
            </a:r>
            <a:r>
              <a:rPr lang="es-ES" sz="2700" b="1" i="1" dirty="0"/>
              <a:t>t +</a:t>
            </a:r>
            <a:r>
              <a:rPr lang="es-ES" sz="2700" b="1" dirty="0"/>
              <a:t> 1 = 3 + 1 = 4 accesos a bloques</a:t>
            </a:r>
            <a:r>
              <a:rPr lang="es-ES" sz="2700" dirty="0"/>
              <a:t>.</a:t>
            </a:r>
            <a:endParaRPr lang="es-ES" sz="2700" dirty="0">
              <a:solidFill>
                <a:srgbClr val="000000"/>
              </a:solidFill>
            </a:endParaRPr>
          </a:p>
        </p:txBody>
      </p:sp>
    </p:spTree>
    <p:extLst>
      <p:ext uri="{BB962C8B-B14F-4D97-AF65-F5344CB8AC3E}">
        <p14:creationId xmlns:p14="http://schemas.microsoft.com/office/powerpoint/2010/main" val="87567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Cuando no poner un índice</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1200"/>
              </a:spcBef>
            </a:pPr>
            <a:r>
              <a:rPr lang="es-ES" sz="2700" dirty="0">
                <a:solidFill>
                  <a:srgbClr val="000000"/>
                </a:solidFill>
              </a:rPr>
              <a:t>Un índice también necesita su mantenimiento y puede significar un costo adicional significativo. No conviene poner un índice en los siguientes casos:</a:t>
            </a:r>
          </a:p>
          <a:p>
            <a:pPr marL="457200" indent="-457200">
              <a:spcBef>
                <a:spcPts val="1200"/>
              </a:spcBef>
              <a:buFont typeface="Arial" panose="020B0604020202020204" pitchFamily="34" charset="0"/>
              <a:buChar char="•"/>
            </a:pPr>
            <a:r>
              <a:rPr lang="es-ES" sz="2700" dirty="0">
                <a:solidFill>
                  <a:srgbClr val="000000"/>
                </a:solidFill>
              </a:rPr>
              <a:t>Los tratamientos para el atributo siempre son masivos, nunca sobre registros individuales.</a:t>
            </a:r>
          </a:p>
          <a:p>
            <a:pPr marL="457200" indent="-457200">
              <a:spcBef>
                <a:spcPts val="1200"/>
              </a:spcBef>
              <a:buFont typeface="Arial" panose="020B0604020202020204" pitchFamily="34" charset="0"/>
              <a:buChar char="•"/>
            </a:pPr>
            <a:r>
              <a:rPr lang="es-ES" sz="2700" dirty="0">
                <a:solidFill>
                  <a:srgbClr val="000000"/>
                </a:solidFill>
              </a:rPr>
              <a:t>El atributo es poco selectivo</a:t>
            </a:r>
          </a:p>
          <a:p>
            <a:pPr marL="457200" indent="-457200">
              <a:spcBef>
                <a:spcPts val="1200"/>
              </a:spcBef>
              <a:buFont typeface="Arial" panose="020B0604020202020204" pitchFamily="34" charset="0"/>
              <a:buChar char="•"/>
            </a:pPr>
            <a:r>
              <a:rPr lang="es-ES" sz="2700" dirty="0">
                <a:solidFill>
                  <a:srgbClr val="000000"/>
                </a:solidFill>
              </a:rPr>
              <a:t>La tabla tiene pocos registros</a:t>
            </a:r>
          </a:p>
          <a:p>
            <a:pPr marL="457200" indent="-457200">
              <a:spcBef>
                <a:spcPts val="1200"/>
              </a:spcBef>
              <a:buFont typeface="Arial" panose="020B0604020202020204" pitchFamily="34" charset="0"/>
              <a:buChar char="•"/>
            </a:pPr>
            <a:r>
              <a:rPr lang="es-ES" sz="2700" dirty="0">
                <a:solidFill>
                  <a:srgbClr val="000000"/>
                </a:solidFill>
              </a:rPr>
              <a:t>El atributo aparece solo dentro de una función de agregación</a:t>
            </a:r>
          </a:p>
        </p:txBody>
      </p:sp>
    </p:spTree>
    <p:extLst>
      <p:ext uri="{BB962C8B-B14F-4D97-AF65-F5344CB8AC3E}">
        <p14:creationId xmlns:p14="http://schemas.microsoft.com/office/powerpoint/2010/main" val="4099120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Información del DBMS para costos</a:t>
            </a:r>
            <a:endParaRPr lang="es-AR" sz="4400" dirty="0"/>
          </a:p>
        </p:txBody>
      </p:sp>
      <p:sp>
        <p:nvSpPr>
          <p:cNvPr id="4" name="Rectangle 3"/>
          <p:cNvSpPr/>
          <p:nvPr/>
        </p:nvSpPr>
        <p:spPr>
          <a:xfrm>
            <a:off x="189345" y="762230"/>
            <a:ext cx="8765309" cy="6026497"/>
          </a:xfrm>
          <a:prstGeom prst="rect">
            <a:avLst/>
          </a:prstGeom>
        </p:spPr>
        <p:txBody>
          <a:bodyPr wrap="square">
            <a:normAutofit/>
          </a:bodyPr>
          <a:lstStyle/>
          <a:p>
            <a:pPr>
              <a:spcBef>
                <a:spcPts val="1200"/>
              </a:spcBef>
            </a:pPr>
            <a:r>
              <a:rPr lang="es-ES" sz="2800" dirty="0"/>
              <a:t>Para calcular los costos de las distintas estrategias de ejecución debemos tener en cuenta toda la información que se necesaria.</a:t>
            </a:r>
          </a:p>
          <a:p>
            <a:pPr>
              <a:spcBef>
                <a:spcPts val="1200"/>
              </a:spcBef>
            </a:pPr>
            <a:r>
              <a:rPr lang="es-ES" sz="2800" dirty="0"/>
              <a:t>Esta información se almacena en el catalogo del DBMS, donde es accedida por el optimizador de consultas.</a:t>
            </a:r>
          </a:p>
          <a:p>
            <a:pPr>
              <a:spcBef>
                <a:spcPts val="1200"/>
              </a:spcBef>
            </a:pPr>
            <a:r>
              <a:rPr lang="es-ES" sz="2800" dirty="0"/>
              <a:t>Por ejemplo, aunque es posible que no estén disponibles las selectividades exactas para todas las condiciones, a menudo se guardan </a:t>
            </a:r>
            <a:r>
              <a:rPr lang="es-ES" sz="2800" b="1" dirty="0"/>
              <a:t>estimaciones de selectividades </a:t>
            </a:r>
            <a:r>
              <a:rPr lang="es-ES" sz="2800" dirty="0"/>
              <a:t>para que sean </a:t>
            </a:r>
            <a:r>
              <a:rPr lang="es-AR" sz="2800" dirty="0"/>
              <a:t>utilizadas por el optimizador.</a:t>
            </a:r>
          </a:p>
          <a:p>
            <a:pPr>
              <a:spcBef>
                <a:spcPts val="1200"/>
              </a:spcBef>
            </a:pPr>
            <a:endParaRPr lang="es-AR" sz="2800" dirty="0"/>
          </a:p>
          <a:p>
            <a:pPr>
              <a:spcBef>
                <a:spcPts val="1200"/>
              </a:spcBef>
            </a:pPr>
            <a:endParaRPr lang="es-ES" sz="2800" dirty="0"/>
          </a:p>
        </p:txBody>
      </p:sp>
    </p:spTree>
    <p:extLst>
      <p:ext uri="{BB962C8B-B14F-4D97-AF65-F5344CB8AC3E}">
        <p14:creationId xmlns:p14="http://schemas.microsoft.com/office/powerpoint/2010/main" val="288410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345" y="762230"/>
            <a:ext cx="8765309" cy="6026497"/>
          </a:xfrm>
          <a:prstGeom prst="rect">
            <a:avLst/>
          </a:prstGeom>
        </p:spPr>
        <p:txBody>
          <a:bodyPr wrap="square">
            <a:normAutofit fontScale="85000" lnSpcReduction="20000"/>
          </a:bodyPr>
          <a:lstStyle/>
          <a:p>
            <a:pPr>
              <a:spcBef>
                <a:spcPts val="1200"/>
              </a:spcBef>
            </a:pPr>
            <a:r>
              <a:rPr lang="es-ES" sz="2800" dirty="0"/>
              <a:t>La </a:t>
            </a:r>
            <a:r>
              <a:rPr lang="es-ES" sz="2800" dirty="0" err="1"/>
              <a:t>metadata</a:t>
            </a:r>
            <a:r>
              <a:rPr lang="es-ES" sz="2800" dirty="0"/>
              <a:t> guarda información del tamaño de cada fichero, en el caso de un fichero cuyos registros son todos del mismo tipo, necesitamos el </a:t>
            </a:r>
            <a:r>
              <a:rPr lang="es-ES" sz="2800" b="1" dirty="0"/>
              <a:t>número de registros (</a:t>
            </a:r>
            <a:r>
              <a:rPr lang="es-ES" sz="2800" b="1" dirty="0" err="1"/>
              <a:t>tuplas</a:t>
            </a:r>
            <a:r>
              <a:rPr lang="es-ES" sz="2800" b="1" dirty="0"/>
              <a:t>) (r)</a:t>
            </a:r>
            <a:r>
              <a:rPr lang="es-ES" sz="2800" dirty="0"/>
              <a:t>, el </a:t>
            </a:r>
            <a:r>
              <a:rPr lang="es-ES" sz="2800" b="1" dirty="0"/>
              <a:t>tamaño (medio) de registro (R)</a:t>
            </a:r>
            <a:r>
              <a:rPr lang="es-ES" sz="2800" dirty="0"/>
              <a:t>, y el </a:t>
            </a:r>
            <a:r>
              <a:rPr lang="es-ES" sz="2800" b="1" dirty="0"/>
              <a:t>número de bloques (b) </a:t>
            </a:r>
            <a:r>
              <a:rPr lang="es-ES" sz="2800" dirty="0"/>
              <a:t>(o sus valores aproximados). Es posible que también necesitemos </a:t>
            </a:r>
            <a:r>
              <a:rPr lang="es-ES" sz="2800" b="1" dirty="0"/>
              <a:t>el factor de bloqueo (</a:t>
            </a:r>
            <a:r>
              <a:rPr lang="es-ES" sz="2800" b="1" dirty="0" err="1"/>
              <a:t>bfr</a:t>
            </a:r>
            <a:r>
              <a:rPr lang="es-ES" sz="2800" b="1" dirty="0"/>
              <a:t>)</a:t>
            </a:r>
            <a:r>
              <a:rPr lang="es-ES" sz="2800" dirty="0"/>
              <a:t>.</a:t>
            </a:r>
          </a:p>
          <a:p>
            <a:pPr>
              <a:spcBef>
                <a:spcPts val="1200"/>
              </a:spcBef>
            </a:pPr>
            <a:r>
              <a:rPr lang="es-ES" sz="2800" dirty="0"/>
              <a:t>También debemos tener en cuenta el método de acceso primario y los atributos de acceso primario de cada fichero.</a:t>
            </a:r>
          </a:p>
          <a:p>
            <a:pPr>
              <a:spcBef>
                <a:spcPts val="1200"/>
              </a:spcBef>
            </a:pPr>
            <a:r>
              <a:rPr lang="es-ES" sz="2800" dirty="0"/>
              <a:t>Ya sabemos que los registros del fichero pueden estar desordenados, ordenados por un atributo con o sin un índice primario o agrupado, o mezclados según un atributo clave.</a:t>
            </a:r>
          </a:p>
          <a:p>
            <a:pPr>
              <a:spcBef>
                <a:spcPts val="1200"/>
              </a:spcBef>
            </a:pPr>
            <a:r>
              <a:rPr lang="es-ES" sz="2800" dirty="0"/>
              <a:t>Se guarda información de todos los índices secundarios y de los atributos de indexación. Tenemos que conocer el </a:t>
            </a:r>
            <a:r>
              <a:rPr lang="es-ES" sz="2800" b="1" dirty="0"/>
              <a:t>número de niveles (x) de cada índice multinivel </a:t>
            </a:r>
            <a:r>
              <a:rPr lang="es-ES" sz="2800" dirty="0"/>
              <a:t>(primario, secundario o agrupado) para las funciones de coste que calculan el número de accesos a bloque que se producen durante la ejecución de la consulta. Algunas funciones de costo necesitan el </a:t>
            </a:r>
            <a:r>
              <a:rPr lang="es-ES" sz="2800" b="1" dirty="0"/>
              <a:t>número de bloques de índices de primer nivel (b</a:t>
            </a:r>
            <a:r>
              <a:rPr lang="es-ES" sz="2800" b="1" baseline="-25000" dirty="0"/>
              <a:t>I1</a:t>
            </a:r>
            <a:r>
              <a:rPr lang="es-ES" sz="2800" b="1" dirty="0"/>
              <a:t>)</a:t>
            </a:r>
            <a:r>
              <a:rPr lang="es-ES" sz="2800" dirty="0"/>
              <a:t>.</a:t>
            </a:r>
          </a:p>
        </p:txBody>
      </p:sp>
      <p:sp>
        <p:nvSpPr>
          <p:cNvPr id="6" name="CustomShape 1"/>
          <p:cNvSpPr/>
          <p:nvPr/>
        </p:nvSpPr>
        <p:spPr>
          <a:xfrm>
            <a:off x="0" y="0"/>
            <a:ext cx="9144000" cy="76223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Información del DBMS para costos</a:t>
            </a:r>
            <a:endParaRPr lang="es-AR" sz="4400" dirty="0"/>
          </a:p>
        </p:txBody>
      </p:sp>
    </p:spTree>
    <p:extLst>
      <p:ext uri="{BB962C8B-B14F-4D97-AF65-F5344CB8AC3E}">
        <p14:creationId xmlns:p14="http://schemas.microsoft.com/office/powerpoint/2010/main" val="3654413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618836"/>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Términos</a:t>
            </a:r>
            <a:endParaRPr lang="es-AR" sz="4400" dirty="0"/>
          </a:p>
        </p:txBody>
      </p:sp>
      <p:sp>
        <p:nvSpPr>
          <p:cNvPr id="4" name="Rectangle 3"/>
          <p:cNvSpPr/>
          <p:nvPr/>
        </p:nvSpPr>
        <p:spPr>
          <a:xfrm>
            <a:off x="147783" y="517236"/>
            <a:ext cx="8848436" cy="6271491"/>
          </a:xfrm>
          <a:prstGeom prst="rect">
            <a:avLst/>
          </a:prstGeom>
        </p:spPr>
        <p:txBody>
          <a:bodyPr wrap="square">
            <a:noAutofit/>
          </a:bodyPr>
          <a:lstStyle/>
          <a:p>
            <a:pPr marL="176213" indent="-176213">
              <a:spcAft>
                <a:spcPts val="300"/>
              </a:spcAft>
              <a:buFont typeface="Arial" panose="020B0604020202020204" pitchFamily="34" charset="0"/>
              <a:buChar char="•"/>
            </a:pPr>
            <a:r>
              <a:rPr lang="es-AR" sz="2300" dirty="0">
                <a:solidFill>
                  <a:srgbClr val="000000"/>
                </a:solidFill>
              </a:rPr>
              <a:t>Referencias: </a:t>
            </a:r>
          </a:p>
          <a:p>
            <a:pPr marL="176213" indent="-176213">
              <a:spcAft>
                <a:spcPts val="300"/>
              </a:spcAft>
              <a:buFont typeface="Arial" panose="020B0604020202020204" pitchFamily="34" charset="0"/>
              <a:buChar char="•"/>
            </a:pPr>
            <a:r>
              <a:rPr lang="es-AR" sz="2400" dirty="0">
                <a:solidFill>
                  <a:srgbClr val="000000"/>
                </a:solidFill>
              </a:rPr>
              <a:t>Términos: </a:t>
            </a:r>
          </a:p>
          <a:p>
            <a:pPr marL="442913" lvl="1" indent="-174625">
              <a:spcAft>
                <a:spcPts val="300"/>
              </a:spcAft>
              <a:buFont typeface="Arial" panose="020B0604020202020204" pitchFamily="34" charset="0"/>
              <a:buChar char="•"/>
            </a:pPr>
            <a:r>
              <a:rPr lang="es-AR" sz="2400" b="1" i="1" dirty="0">
                <a:solidFill>
                  <a:srgbClr val="000000"/>
                </a:solidFill>
              </a:rPr>
              <a:t>V(</a:t>
            </a:r>
            <a:r>
              <a:rPr lang="es-AR" sz="2400" b="1" i="1" baseline="-25000" dirty="0">
                <a:solidFill>
                  <a:srgbClr val="000000"/>
                </a:solidFill>
              </a:rPr>
              <a:t>atributo, tabla</a:t>
            </a:r>
            <a:r>
              <a:rPr lang="es-AR" sz="2400" b="1" i="1" dirty="0">
                <a:solidFill>
                  <a:srgbClr val="000000"/>
                </a:solidFill>
              </a:rPr>
              <a:t>): </a:t>
            </a:r>
            <a:r>
              <a:rPr lang="es-AR" sz="2400" i="1" dirty="0">
                <a:solidFill>
                  <a:srgbClr val="000000"/>
                </a:solidFill>
              </a:rPr>
              <a:t>cantidad de valores diferentes que puede tomar un atributo en una tabla</a:t>
            </a:r>
          </a:p>
          <a:p>
            <a:pPr marL="442913" lvl="1" indent="-174625">
              <a:spcAft>
                <a:spcPts val="300"/>
              </a:spcAft>
              <a:buFont typeface="Arial" panose="020B0604020202020204" pitchFamily="34" charset="0"/>
              <a:buChar char="•"/>
            </a:pPr>
            <a:r>
              <a:rPr lang="es-AR" sz="2400" b="1" i="1" dirty="0" err="1">
                <a:solidFill>
                  <a:srgbClr val="000000"/>
                </a:solidFill>
              </a:rPr>
              <a:t>sl</a:t>
            </a:r>
            <a:r>
              <a:rPr lang="es-AR" sz="2400" b="1" i="1" dirty="0">
                <a:solidFill>
                  <a:srgbClr val="000000"/>
                </a:solidFill>
              </a:rPr>
              <a:t>: </a:t>
            </a:r>
            <a:r>
              <a:rPr lang="es-ES" sz="2400" dirty="0">
                <a:solidFill>
                  <a:srgbClr val="000000"/>
                </a:solidFill>
              </a:rPr>
              <a:t>la relación entre el número de registros que satisfacen una condición y el número total de registros del fichero</a:t>
            </a:r>
            <a:endParaRPr lang="es-AR" sz="2400" dirty="0">
              <a:solidFill>
                <a:srgbClr val="000000"/>
              </a:solidFill>
            </a:endParaRPr>
          </a:p>
          <a:p>
            <a:pPr marL="442913" lvl="1" indent="-174625">
              <a:spcAft>
                <a:spcPts val="300"/>
              </a:spcAft>
              <a:buFont typeface="Arial" panose="020B0604020202020204" pitchFamily="34" charset="0"/>
              <a:buChar char="•"/>
            </a:pPr>
            <a:r>
              <a:rPr lang="es-AR" sz="2300" b="1" i="1" dirty="0">
                <a:solidFill>
                  <a:srgbClr val="000000"/>
                </a:solidFill>
              </a:rPr>
              <a:t>r</a:t>
            </a:r>
            <a:r>
              <a:rPr lang="es-AR" sz="2200" dirty="0">
                <a:solidFill>
                  <a:srgbClr val="000000"/>
                </a:solidFill>
              </a:rPr>
              <a:t>: el número de registros de la relación </a:t>
            </a:r>
            <a:r>
              <a:rPr lang="es-AR" sz="2200" b="1" dirty="0">
                <a:solidFill>
                  <a:srgbClr val="000000"/>
                </a:solidFill>
              </a:rPr>
              <a:t>(registros)</a:t>
            </a:r>
            <a:r>
              <a:rPr lang="es-AR" sz="2200" dirty="0">
                <a:solidFill>
                  <a:srgbClr val="000000"/>
                </a:solidFill>
              </a:rPr>
              <a:t>.</a:t>
            </a:r>
          </a:p>
          <a:p>
            <a:pPr marL="442913" lvl="1" indent="-174625">
              <a:spcAft>
                <a:spcPts val="300"/>
              </a:spcAft>
              <a:buFont typeface="Arial" panose="020B0604020202020204" pitchFamily="34" charset="0"/>
              <a:buChar char="•"/>
            </a:pPr>
            <a:r>
              <a:rPr lang="es-AR" sz="2200" b="1" i="1" dirty="0">
                <a:solidFill>
                  <a:srgbClr val="000000"/>
                </a:solidFill>
              </a:rPr>
              <a:t>R</a:t>
            </a:r>
            <a:r>
              <a:rPr lang="es-AR" sz="2200" dirty="0">
                <a:solidFill>
                  <a:srgbClr val="000000"/>
                </a:solidFill>
              </a:rPr>
              <a:t>: tamaño (medio) de registro de la relación </a:t>
            </a:r>
            <a:r>
              <a:rPr lang="es-AR" sz="2200" b="1" dirty="0">
                <a:solidFill>
                  <a:srgbClr val="000000"/>
                </a:solidFill>
              </a:rPr>
              <a:t>(bytes)</a:t>
            </a:r>
            <a:r>
              <a:rPr lang="es-AR" sz="2200" dirty="0">
                <a:solidFill>
                  <a:srgbClr val="000000"/>
                </a:solidFill>
              </a:rPr>
              <a:t>.</a:t>
            </a:r>
          </a:p>
          <a:p>
            <a:pPr marL="442913" lvl="1" indent="-174625">
              <a:spcAft>
                <a:spcPts val="300"/>
              </a:spcAft>
              <a:buFont typeface="Arial" panose="020B0604020202020204" pitchFamily="34" charset="0"/>
              <a:buChar char="•"/>
            </a:pPr>
            <a:r>
              <a:rPr lang="es-AR" sz="2200" b="1" i="1" dirty="0">
                <a:solidFill>
                  <a:srgbClr val="000000"/>
                </a:solidFill>
              </a:rPr>
              <a:t>B</a:t>
            </a:r>
            <a:r>
              <a:rPr lang="es-AR" sz="2200" b="1" dirty="0">
                <a:solidFill>
                  <a:srgbClr val="000000"/>
                </a:solidFill>
              </a:rPr>
              <a:t>:</a:t>
            </a:r>
            <a:r>
              <a:rPr lang="es-AR" sz="2200" dirty="0">
                <a:solidFill>
                  <a:srgbClr val="000000"/>
                </a:solidFill>
              </a:rPr>
              <a:t> tamaño del bloque </a:t>
            </a:r>
            <a:r>
              <a:rPr lang="es-AR" sz="2200" b="1" dirty="0">
                <a:solidFill>
                  <a:srgbClr val="000000"/>
                </a:solidFill>
              </a:rPr>
              <a:t>(bytes)</a:t>
            </a:r>
            <a:r>
              <a:rPr lang="es-AR" sz="2200" dirty="0">
                <a:solidFill>
                  <a:srgbClr val="000000"/>
                </a:solidFill>
              </a:rPr>
              <a:t>.</a:t>
            </a:r>
            <a:endParaRPr lang="es-AR" sz="2200" b="1" dirty="0">
              <a:solidFill>
                <a:srgbClr val="000000"/>
              </a:solidFill>
            </a:endParaRPr>
          </a:p>
          <a:p>
            <a:pPr marL="442913" lvl="1" indent="-174625">
              <a:spcAft>
                <a:spcPts val="300"/>
              </a:spcAft>
              <a:buFont typeface="Arial" panose="020B0604020202020204" pitchFamily="34" charset="0"/>
              <a:buChar char="•"/>
            </a:pPr>
            <a:r>
              <a:rPr lang="es-AR" sz="2200" b="1" i="1" dirty="0">
                <a:solidFill>
                  <a:srgbClr val="000000"/>
                </a:solidFill>
              </a:rPr>
              <a:t>b</a:t>
            </a:r>
            <a:r>
              <a:rPr lang="es-AR" sz="2200" dirty="0">
                <a:solidFill>
                  <a:srgbClr val="000000"/>
                </a:solidFill>
              </a:rPr>
              <a:t>: Cantidad de bloques que ocupa la relación </a:t>
            </a:r>
            <a:r>
              <a:rPr lang="es-AR" sz="2200" b="1" dirty="0">
                <a:solidFill>
                  <a:srgbClr val="000000"/>
                </a:solidFill>
              </a:rPr>
              <a:t>(</a:t>
            </a:r>
            <a:r>
              <a:rPr lang="es-ES" sz="2200" b="1" dirty="0">
                <a:solidFill>
                  <a:srgbClr val="000000"/>
                </a:solidFill>
              </a:rPr>
              <a:t>bloques)</a:t>
            </a:r>
            <a:endParaRPr lang="es-AR" sz="2200" dirty="0">
              <a:solidFill>
                <a:srgbClr val="000000"/>
              </a:solidFill>
            </a:endParaRPr>
          </a:p>
          <a:p>
            <a:pPr marL="442913" lvl="1" indent="-174625">
              <a:spcAft>
                <a:spcPts val="300"/>
              </a:spcAft>
              <a:buFont typeface="Arial" panose="020B0604020202020204" pitchFamily="34" charset="0"/>
              <a:buChar char="•"/>
            </a:pPr>
            <a:r>
              <a:rPr lang="es-AR" sz="2200" b="1" i="1" dirty="0" err="1"/>
              <a:t>bfr</a:t>
            </a:r>
            <a:r>
              <a:rPr lang="es-AR" sz="2200" dirty="0">
                <a:solidFill>
                  <a:srgbClr val="000000"/>
                </a:solidFill>
              </a:rPr>
              <a:t>: factor de bloqueo. </a:t>
            </a:r>
            <a:r>
              <a:rPr lang="es-AR" sz="2200" b="1" i="1" dirty="0" err="1"/>
              <a:t>bfr</a:t>
            </a:r>
            <a:r>
              <a:rPr lang="es-AR" sz="2200" b="1" i="1" dirty="0"/>
              <a:t> </a:t>
            </a:r>
            <a:r>
              <a:rPr lang="es-AR" sz="2200" dirty="0">
                <a:solidFill>
                  <a:srgbClr val="000000"/>
                </a:solidFill>
              </a:rPr>
              <a:t>: </a:t>
            </a:r>
            <a:r>
              <a:rPr lang="es-ES" sz="2200" b="1" dirty="0">
                <a:solidFill>
                  <a:srgbClr val="000000"/>
                </a:solidFill>
              </a:rPr>
              <a:t>B/R (registros x bloques)</a:t>
            </a:r>
          </a:p>
          <a:p>
            <a:pPr marL="442913" lvl="1" indent="-174625">
              <a:spcAft>
                <a:spcPts val="300"/>
              </a:spcAft>
              <a:buFont typeface="Arial" panose="020B0604020202020204" pitchFamily="34" charset="0"/>
              <a:buChar char="•"/>
            </a:pPr>
            <a:r>
              <a:rPr lang="es-ES" sz="2200" b="1" i="1" dirty="0">
                <a:solidFill>
                  <a:srgbClr val="000000"/>
                </a:solidFill>
              </a:rPr>
              <a:t>x</a:t>
            </a:r>
            <a:r>
              <a:rPr lang="es-ES" sz="2200" dirty="0">
                <a:solidFill>
                  <a:srgbClr val="000000"/>
                </a:solidFill>
              </a:rPr>
              <a:t>: número de niveles de cada índice multinivel </a:t>
            </a:r>
          </a:p>
          <a:p>
            <a:pPr marL="442913" lvl="1" indent="-174625">
              <a:spcAft>
                <a:spcPts val="300"/>
              </a:spcAft>
              <a:buFont typeface="Arial" panose="020B0604020202020204" pitchFamily="34" charset="0"/>
              <a:buChar char="•"/>
            </a:pPr>
            <a:r>
              <a:rPr lang="es-ES" sz="2200" b="1" i="1" dirty="0"/>
              <a:t>b</a:t>
            </a:r>
            <a:r>
              <a:rPr lang="es-ES" sz="2200" b="1" i="1" baseline="-25000" dirty="0"/>
              <a:t>I1</a:t>
            </a:r>
            <a:r>
              <a:rPr lang="es-ES" sz="2200" dirty="0">
                <a:solidFill>
                  <a:srgbClr val="000000"/>
                </a:solidFill>
              </a:rPr>
              <a:t>: número de bloques que ocupan el índice del primer nivel </a:t>
            </a:r>
          </a:p>
          <a:p>
            <a:pPr marL="442913" lvl="1" indent="-174625">
              <a:spcAft>
                <a:spcPts val="300"/>
              </a:spcAft>
              <a:buFont typeface="Arial" panose="020B0604020202020204" pitchFamily="34" charset="0"/>
              <a:buChar char="•"/>
            </a:pPr>
            <a:r>
              <a:rPr lang="es-ES" sz="2200" b="1" i="1" dirty="0"/>
              <a:t>d</a:t>
            </a:r>
            <a:r>
              <a:rPr lang="es-ES" sz="2200" dirty="0">
                <a:solidFill>
                  <a:srgbClr val="000000"/>
                </a:solidFill>
              </a:rPr>
              <a:t>: </a:t>
            </a:r>
            <a:r>
              <a:rPr lang="es-ES" sz="2200" dirty="0"/>
              <a:t>número de valores distintos de un atributo</a:t>
            </a:r>
          </a:p>
          <a:p>
            <a:pPr marL="442913" lvl="1" indent="-174625">
              <a:spcAft>
                <a:spcPts val="300"/>
              </a:spcAft>
              <a:buFont typeface="Arial" panose="020B0604020202020204" pitchFamily="34" charset="0"/>
              <a:buChar char="•"/>
            </a:pPr>
            <a:r>
              <a:rPr lang="es-ES" sz="2200" b="1" i="1" dirty="0" err="1"/>
              <a:t>sl</a:t>
            </a:r>
            <a:r>
              <a:rPr lang="es-ES" sz="2200" dirty="0">
                <a:solidFill>
                  <a:srgbClr val="000000"/>
                </a:solidFill>
              </a:rPr>
              <a:t>: </a:t>
            </a:r>
            <a:r>
              <a:rPr lang="es-ES" sz="2200" dirty="0"/>
              <a:t>selectividad de un atributo</a:t>
            </a:r>
          </a:p>
          <a:p>
            <a:pPr marL="442913" lvl="1" indent="-174625">
              <a:spcAft>
                <a:spcPts val="300"/>
              </a:spcAft>
              <a:buFont typeface="Arial" panose="020B0604020202020204" pitchFamily="34" charset="0"/>
              <a:buChar char="•"/>
            </a:pPr>
            <a:r>
              <a:rPr lang="es-ES" sz="2200" b="1" i="1" dirty="0"/>
              <a:t>s</a:t>
            </a:r>
            <a:r>
              <a:rPr lang="es-ES" sz="2200" dirty="0"/>
              <a:t>: </a:t>
            </a:r>
            <a:r>
              <a:rPr lang="es-ES" sz="2200" dirty="0" err="1"/>
              <a:t>cardinalidad</a:t>
            </a:r>
            <a:r>
              <a:rPr lang="es-ES" sz="2200" dirty="0"/>
              <a:t> de selección</a:t>
            </a:r>
            <a:r>
              <a:rPr lang="es-ES" sz="2200" b="1" dirty="0"/>
              <a:t> (s = </a:t>
            </a:r>
            <a:r>
              <a:rPr lang="es-ES" sz="2200" b="1" dirty="0" err="1"/>
              <a:t>sl</a:t>
            </a:r>
            <a:r>
              <a:rPr lang="es-ES" sz="2200" b="1" dirty="0"/>
              <a:t> ∗ r)</a:t>
            </a:r>
            <a:endParaRPr lang="es-ES" sz="2200" dirty="0">
              <a:solidFill>
                <a:srgbClr val="000000"/>
              </a:solidFill>
            </a:endParaRPr>
          </a:p>
        </p:txBody>
      </p:sp>
    </p:spTree>
    <p:extLst>
      <p:ext uri="{BB962C8B-B14F-4D97-AF65-F5344CB8AC3E}">
        <p14:creationId xmlns:p14="http://schemas.microsoft.com/office/powerpoint/2010/main" val="27695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0"/>
            <a:ext cx="9144000" cy="591127"/>
          </a:xfrm>
          <a:prstGeom prst="rect">
            <a:avLst/>
          </a:prstGeom>
          <a:noFill/>
          <a:ln>
            <a:noFill/>
          </a:ln>
        </p:spPr>
        <p:txBody>
          <a:bodyPr lIns="90000" tIns="45000" rIns="90000" bIns="45000" anchor="ctr"/>
          <a:lstStyle/>
          <a:p>
            <a:pPr algn="ctr">
              <a:lnSpc>
                <a:spcPct val="100000"/>
              </a:lnSpc>
            </a:pPr>
            <a:r>
              <a:rPr lang="es-AR" sz="4000" dirty="0">
                <a:solidFill>
                  <a:srgbClr val="572314"/>
                </a:solidFill>
                <a:latin typeface="Gill Sans MT"/>
              </a:rPr>
              <a:t>Costos de selecciones simples (</a:t>
            </a:r>
            <a:r>
              <a:rPr lang="es-AR" sz="4000" dirty="0" err="1">
                <a:solidFill>
                  <a:srgbClr val="572314"/>
                </a:solidFill>
                <a:latin typeface="Gill Sans MT"/>
              </a:rPr>
              <a:t>C</a:t>
            </a:r>
            <a:r>
              <a:rPr lang="es-AR" sz="4000" baseline="-25000" dirty="0" err="1">
                <a:solidFill>
                  <a:srgbClr val="572314"/>
                </a:solidFill>
                <a:latin typeface="Gill Sans MT"/>
              </a:rPr>
              <a:t>Si</a:t>
            </a:r>
            <a:r>
              <a:rPr lang="es-AR" sz="4000" dirty="0">
                <a:solidFill>
                  <a:srgbClr val="572314"/>
                </a:solidFill>
                <a:latin typeface="Gill Sans MT"/>
              </a:rPr>
              <a:t>)</a:t>
            </a:r>
            <a:endParaRPr lang="es-AR" sz="4000" dirty="0"/>
          </a:p>
        </p:txBody>
      </p:sp>
      <p:graphicFrame>
        <p:nvGraphicFramePr>
          <p:cNvPr id="5" name="Table 4"/>
          <p:cNvGraphicFramePr>
            <a:graphicFrameLocks noGrp="1"/>
          </p:cNvGraphicFramePr>
          <p:nvPr>
            <p:extLst>
              <p:ext uri="{D42A27DB-BD31-4B8C-83A1-F6EECF244321}">
                <p14:modId xmlns:p14="http://schemas.microsoft.com/office/powerpoint/2010/main" val="1122136098"/>
              </p:ext>
            </p:extLst>
          </p:nvPr>
        </p:nvGraphicFramePr>
        <p:xfrm>
          <a:off x="133928" y="600363"/>
          <a:ext cx="8876144" cy="6187440"/>
        </p:xfrm>
        <a:graphic>
          <a:graphicData uri="http://schemas.openxmlformats.org/drawingml/2006/table">
            <a:tbl>
              <a:tblPr firstRow="1" bandRow="1">
                <a:tableStyleId>{5C22544A-7EE6-4342-B048-85BDC9FD1C3A}</a:tableStyleId>
              </a:tblPr>
              <a:tblGrid>
                <a:gridCol w="2087944">
                  <a:extLst>
                    <a:ext uri="{9D8B030D-6E8A-4147-A177-3AD203B41FA5}">
                      <a16:colId xmlns:a16="http://schemas.microsoft.com/office/drawing/2014/main" val="20000"/>
                    </a:ext>
                  </a:extLst>
                </a:gridCol>
                <a:gridCol w="3694120">
                  <a:extLst>
                    <a:ext uri="{9D8B030D-6E8A-4147-A177-3AD203B41FA5}">
                      <a16:colId xmlns:a16="http://schemas.microsoft.com/office/drawing/2014/main" val="20001"/>
                    </a:ext>
                  </a:extLst>
                </a:gridCol>
                <a:gridCol w="3094080">
                  <a:extLst>
                    <a:ext uri="{9D8B030D-6E8A-4147-A177-3AD203B41FA5}">
                      <a16:colId xmlns:a16="http://schemas.microsoft.com/office/drawing/2014/main" val="20002"/>
                    </a:ext>
                  </a:extLst>
                </a:gridCol>
              </a:tblGrid>
              <a:tr h="266930">
                <a:tc>
                  <a:txBody>
                    <a:bodyPr/>
                    <a:lstStyle/>
                    <a:p>
                      <a:pPr algn="ctr"/>
                      <a:r>
                        <a:rPr lang="es-ES" sz="2000" b="1" i="0" u="none" strike="noStrike" kern="1200" baseline="0" dirty="0">
                          <a:solidFill>
                            <a:schemeClr val="dk1"/>
                          </a:solidFill>
                          <a:latin typeface="+mn-lt"/>
                          <a:ea typeface="+mn-ea"/>
                          <a:cs typeface="+mn-cs"/>
                        </a:rPr>
                        <a:t>Algoritmos</a:t>
                      </a:r>
                      <a:endParaRPr lang="es-AR" sz="2000" dirty="0"/>
                    </a:p>
                  </a:txBody>
                  <a:tcPr/>
                </a:tc>
                <a:tc>
                  <a:txBody>
                    <a:bodyPr/>
                    <a:lstStyle/>
                    <a:p>
                      <a:pPr algn="ctr"/>
                      <a:r>
                        <a:rPr lang="es-ES" sz="2000" b="1" i="0" u="none" strike="noStrike" kern="1200" baseline="0" dirty="0">
                          <a:solidFill>
                            <a:schemeClr val="dk1"/>
                          </a:solidFill>
                          <a:latin typeface="+mn-lt"/>
                          <a:ea typeface="+mn-ea"/>
                          <a:cs typeface="+mn-cs"/>
                        </a:rPr>
                        <a:t>Condición</a:t>
                      </a:r>
                      <a:endParaRPr lang="es-AR" sz="2000" dirty="0"/>
                    </a:p>
                  </a:txBody>
                  <a:tcPr/>
                </a:tc>
                <a:tc>
                  <a:txBody>
                    <a:bodyPr/>
                    <a:lstStyle/>
                    <a:p>
                      <a:pPr algn="ctr"/>
                      <a:r>
                        <a:rPr lang="es-AR" sz="2000" b="1" i="0" u="none" strike="noStrike" kern="1200" baseline="0" dirty="0">
                          <a:solidFill>
                            <a:schemeClr val="dk1"/>
                          </a:solidFill>
                          <a:latin typeface="+mn-lt"/>
                          <a:ea typeface="+mn-ea"/>
                          <a:cs typeface="+mn-cs"/>
                        </a:rPr>
                        <a:t>Accesos a bloques</a:t>
                      </a:r>
                    </a:p>
                  </a:txBody>
                  <a:tcPr/>
                </a:tc>
                <a:extLst>
                  <a:ext uri="{0D108BD9-81ED-4DB2-BD59-A6C34878D82A}">
                    <a16:rowId xmlns:a16="http://schemas.microsoft.com/office/drawing/2014/main" val="10000"/>
                  </a:ext>
                </a:extLst>
              </a:tr>
              <a:tr h="692773">
                <a:tc>
                  <a:txBody>
                    <a:bodyPr/>
                    <a:lstStyle/>
                    <a:p>
                      <a:r>
                        <a:rPr lang="es-AR" sz="2000" dirty="0"/>
                        <a:t>Búsqueda lineal (fuerza bruta)</a:t>
                      </a:r>
                    </a:p>
                  </a:txBody>
                  <a:tcPr/>
                </a:tc>
                <a:tc>
                  <a:txBody>
                    <a:bodyPr/>
                    <a:lstStyle/>
                    <a:p>
                      <a:r>
                        <a:rPr lang="es-ES" sz="2000" b="0" i="0" u="none" strike="noStrike" kern="1200" baseline="0" dirty="0">
                          <a:solidFill>
                            <a:schemeClr val="dk1"/>
                          </a:solidFill>
                          <a:latin typeface="+mn-lt"/>
                          <a:ea typeface="+mn-ea"/>
                          <a:cs typeface="+mn-cs"/>
                        </a:rPr>
                        <a:t>Igualdad</a:t>
                      </a:r>
                      <a:endParaRPr lang="es-AR" sz="20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sz="2000" b="0" i="1" u="none" strike="noStrike" kern="1200" baseline="0" dirty="0">
                          <a:solidFill>
                            <a:schemeClr val="dk1"/>
                          </a:solidFill>
                          <a:latin typeface="+mn-lt"/>
                          <a:ea typeface="+mn-ea"/>
                          <a:cs typeface="+mn-cs"/>
                        </a:rPr>
                        <a:t>b</a:t>
                      </a:r>
                      <a:r>
                        <a:rPr lang="es-ES" sz="2000" b="0" i="0" u="none" strike="noStrike" kern="1200" baseline="0" dirty="0">
                          <a:solidFill>
                            <a:schemeClr val="dk1"/>
                          </a:solidFill>
                          <a:latin typeface="+mn-lt"/>
                          <a:ea typeface="+mn-ea"/>
                          <a:cs typeface="+mn-cs"/>
                        </a:rPr>
                        <a:t>/2 (caso promedio)</a:t>
                      </a:r>
                    </a:p>
                    <a:p>
                      <a:pPr marL="0" marR="0" lvl="0" indent="0" algn="ctr" defTabSz="685800" rtl="0" eaLnBrk="1" fontAlgn="auto" latinLnBrk="0" hangingPunct="1">
                        <a:lnSpc>
                          <a:spcPct val="100000"/>
                        </a:lnSpc>
                        <a:spcBef>
                          <a:spcPts val="0"/>
                        </a:spcBef>
                        <a:spcAft>
                          <a:spcPts val="0"/>
                        </a:spcAft>
                        <a:buClrTx/>
                        <a:buSzTx/>
                        <a:buFontTx/>
                        <a:buNone/>
                        <a:tabLst/>
                        <a:defRPr/>
                      </a:pPr>
                      <a:r>
                        <a:rPr lang="es-ES" sz="2000" b="0" i="1" u="none" strike="noStrike" kern="1200" baseline="0" dirty="0">
                          <a:solidFill>
                            <a:schemeClr val="dk1"/>
                          </a:solidFill>
                          <a:latin typeface="+mn-lt"/>
                          <a:ea typeface="+mn-ea"/>
                          <a:cs typeface="+mn-cs"/>
                        </a:rPr>
                        <a:t>b </a:t>
                      </a:r>
                      <a:r>
                        <a:rPr lang="es-ES" sz="2000" b="0" i="0" u="none" strike="noStrike" kern="1200" baseline="0" dirty="0">
                          <a:solidFill>
                            <a:schemeClr val="dk1"/>
                          </a:solidFill>
                          <a:latin typeface="+mn-lt"/>
                          <a:ea typeface="+mn-ea"/>
                          <a:cs typeface="+mn-cs"/>
                        </a:rPr>
                        <a:t>(peor caso)</a:t>
                      </a:r>
                    </a:p>
                  </a:txBody>
                  <a:tcPr anchor="ctr"/>
                </a:tc>
                <a:extLst>
                  <a:ext uri="{0D108BD9-81ED-4DB2-BD59-A6C34878D82A}">
                    <a16:rowId xmlns:a16="http://schemas.microsoft.com/office/drawing/2014/main" val="10001"/>
                  </a:ext>
                </a:extLst>
              </a:tr>
              <a:tr h="39156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AR" sz="2000" dirty="0"/>
                        <a:t>Búsqueda binaria</a:t>
                      </a:r>
                    </a:p>
                  </a:txBody>
                  <a:tcPr/>
                </a:tc>
                <a:tc>
                  <a:txBody>
                    <a:bodyPr/>
                    <a:lstStyle/>
                    <a:p>
                      <a:r>
                        <a:rPr lang="es-AR" sz="2000" b="0" i="0" u="none" strike="noStrike" kern="1200" baseline="0" dirty="0">
                          <a:solidFill>
                            <a:schemeClr val="dk1"/>
                          </a:solidFill>
                          <a:latin typeface="+mn-lt"/>
                          <a:ea typeface="+mn-ea"/>
                          <a:cs typeface="+mn-cs"/>
                        </a:rPr>
                        <a:t>Igualdad sobre atributo no clave</a:t>
                      </a:r>
                      <a:endParaRPr lang="es-AR" sz="200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AR" sz="2000" b="0" i="1" u="none" strike="noStrike" kern="1200" baseline="0" dirty="0">
                          <a:solidFill>
                            <a:schemeClr val="dk1"/>
                          </a:solidFill>
                          <a:latin typeface="+mn-lt"/>
                          <a:ea typeface="+mn-ea"/>
                          <a:cs typeface="+mn-cs"/>
                        </a:rPr>
                        <a:t>log2 b + (</a:t>
                      </a:r>
                      <a:r>
                        <a:rPr lang="es-AR" sz="2000" b="0" i="0" u="none" strike="noStrike" kern="1200" baseline="0" dirty="0" err="1">
                          <a:solidFill>
                            <a:schemeClr val="dk1"/>
                          </a:solidFill>
                          <a:latin typeface="+mn-lt"/>
                          <a:ea typeface="+mn-ea"/>
                          <a:cs typeface="+mn-cs"/>
                        </a:rPr>
                        <a:t>sl</a:t>
                      </a:r>
                      <a:r>
                        <a:rPr lang="es-AR" sz="2000" b="0" i="0" u="none" strike="noStrike" kern="1200" baseline="0" dirty="0">
                          <a:solidFill>
                            <a:schemeClr val="dk1"/>
                          </a:solidFill>
                          <a:latin typeface="+mn-lt"/>
                          <a:ea typeface="+mn-ea"/>
                          <a:cs typeface="+mn-cs"/>
                        </a:rPr>
                        <a:t> ∗ r </a:t>
                      </a:r>
                      <a:r>
                        <a:rPr lang="es-AR" sz="2000" b="0" i="1" u="none" strike="noStrike" kern="1200" baseline="0" dirty="0">
                          <a:solidFill>
                            <a:schemeClr val="dk1"/>
                          </a:solidFill>
                          <a:latin typeface="+mn-lt"/>
                          <a:ea typeface="+mn-ea"/>
                          <a:cs typeface="+mn-cs"/>
                        </a:rPr>
                        <a:t>/</a:t>
                      </a:r>
                      <a:r>
                        <a:rPr lang="es-AR" sz="2000" b="0" i="1" u="none" strike="noStrike" kern="1200" baseline="0" dirty="0" err="1">
                          <a:solidFill>
                            <a:schemeClr val="dk1"/>
                          </a:solidFill>
                          <a:latin typeface="+mn-lt"/>
                          <a:ea typeface="+mn-ea"/>
                          <a:cs typeface="+mn-cs"/>
                        </a:rPr>
                        <a:t>bfr</a:t>
                      </a:r>
                      <a:r>
                        <a:rPr lang="es-AR" sz="2000" b="0" i="1" u="none" strike="noStrike" kern="1200" baseline="0" dirty="0">
                          <a:solidFill>
                            <a:schemeClr val="dk1"/>
                          </a:solidFill>
                          <a:latin typeface="+mn-lt"/>
                          <a:ea typeface="+mn-ea"/>
                          <a:cs typeface="+mn-cs"/>
                        </a:rPr>
                        <a:t>) - 1</a:t>
                      </a:r>
                      <a:endParaRPr lang="es-ES" sz="20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391567">
                <a:tc>
                  <a:txBody>
                    <a:bodyPr/>
                    <a:lstStyle/>
                    <a:p>
                      <a:r>
                        <a:rPr lang="es-AR" sz="2000" dirty="0"/>
                        <a:t>Búsqueda binaria</a:t>
                      </a:r>
                    </a:p>
                  </a:txBody>
                  <a:tcPr/>
                </a:tc>
                <a:tc>
                  <a:txBody>
                    <a:bodyPr/>
                    <a:lstStyle/>
                    <a:p>
                      <a:r>
                        <a:rPr lang="es-AR" sz="2000" b="0" i="0" u="none" strike="noStrike" kern="1200" baseline="0" dirty="0">
                          <a:solidFill>
                            <a:schemeClr val="dk1"/>
                          </a:solidFill>
                          <a:latin typeface="+mn-lt"/>
                          <a:ea typeface="+mn-ea"/>
                          <a:cs typeface="+mn-cs"/>
                        </a:rPr>
                        <a:t>Igualdad sobre atributo clave</a:t>
                      </a:r>
                      <a:endParaRPr lang="es-AR" sz="2000" dirty="0"/>
                    </a:p>
                  </a:txBody>
                  <a:tcPr/>
                </a:tc>
                <a:tc>
                  <a:txBody>
                    <a:bodyPr/>
                    <a:lstStyle/>
                    <a:p>
                      <a:pPr algn="ctr"/>
                      <a:r>
                        <a:rPr lang="es-AR" sz="2000" b="0" i="0" u="none" strike="noStrike" kern="1200" baseline="0" dirty="0">
                          <a:solidFill>
                            <a:schemeClr val="dk1"/>
                          </a:solidFill>
                          <a:latin typeface="+mn-lt"/>
                          <a:ea typeface="+mn-ea"/>
                          <a:cs typeface="+mn-cs"/>
                        </a:rPr>
                        <a:t>log2 </a:t>
                      </a:r>
                      <a:r>
                        <a:rPr lang="es-AR" sz="2000" b="0" i="1" u="none" strike="noStrike" kern="1200" baseline="0" dirty="0">
                          <a:solidFill>
                            <a:schemeClr val="dk1"/>
                          </a:solidFill>
                          <a:latin typeface="+mn-lt"/>
                          <a:ea typeface="+mn-ea"/>
                          <a:cs typeface="+mn-cs"/>
                        </a:rPr>
                        <a:t>b</a:t>
                      </a:r>
                      <a:endParaRPr lang="es-AR" sz="2000" dirty="0"/>
                    </a:p>
                  </a:txBody>
                  <a:tcPr anchor="ctr"/>
                </a:tc>
                <a:extLst>
                  <a:ext uri="{0D108BD9-81ED-4DB2-BD59-A6C34878D82A}">
                    <a16:rowId xmlns:a16="http://schemas.microsoft.com/office/drawing/2014/main" val="10003"/>
                  </a:ext>
                </a:extLst>
              </a:tr>
              <a:tr h="692773">
                <a:tc>
                  <a:txBody>
                    <a:bodyPr/>
                    <a:lstStyle/>
                    <a:p>
                      <a:pPr marL="0" algn="l" defTabSz="685800" rtl="0" eaLnBrk="1" latinLnBrk="0" hangingPunct="1"/>
                      <a:r>
                        <a:rPr lang="es-ES" sz="2000" kern="1200" dirty="0">
                          <a:solidFill>
                            <a:schemeClr val="dk1"/>
                          </a:solidFill>
                          <a:latin typeface="+mn-lt"/>
                          <a:ea typeface="+mn-ea"/>
                          <a:cs typeface="+mn-cs"/>
                        </a:rPr>
                        <a:t>Por dispersión </a:t>
                      </a:r>
                      <a:r>
                        <a:rPr lang="es-AR" sz="2000" kern="1200" dirty="0">
                          <a:solidFill>
                            <a:schemeClr val="dk1"/>
                          </a:solidFill>
                          <a:latin typeface="+mn-lt"/>
                          <a:ea typeface="+mn-ea"/>
                          <a:cs typeface="+mn-cs"/>
                        </a:rPr>
                        <a:t>(</a:t>
                      </a:r>
                      <a:r>
                        <a:rPr lang="es-AR" sz="2000" dirty="0"/>
                        <a:t>Hash)</a:t>
                      </a:r>
                      <a:endParaRPr lang="es-AR" sz="2000" kern="1200" dirty="0">
                        <a:solidFill>
                          <a:schemeClr val="dk1"/>
                        </a:solidFill>
                        <a:latin typeface="+mn-lt"/>
                        <a:ea typeface="+mn-ea"/>
                        <a:cs typeface="+mn-cs"/>
                      </a:endParaRPr>
                    </a:p>
                  </a:txBody>
                  <a:tcPr/>
                </a:tc>
                <a:tc>
                  <a:txBody>
                    <a:bodyPr/>
                    <a:lstStyle/>
                    <a:p>
                      <a:pPr marL="0" algn="l" defTabSz="685800" rtl="0" eaLnBrk="1" latinLnBrk="0" hangingPunct="1"/>
                      <a:r>
                        <a:rPr lang="es-AR" sz="2000" b="0" i="0" u="none" strike="noStrike" kern="1200" baseline="0" dirty="0">
                          <a:solidFill>
                            <a:schemeClr val="dk1"/>
                          </a:solidFill>
                          <a:latin typeface="+mn-lt"/>
                          <a:ea typeface="+mn-ea"/>
                          <a:cs typeface="+mn-cs"/>
                        </a:rPr>
                        <a:t>Igualdad sobre atributo clave. </a:t>
                      </a:r>
                      <a:endParaRPr lang="es-AR" sz="2000" dirty="0"/>
                    </a:p>
                  </a:txBody>
                  <a:tcPr/>
                </a:tc>
                <a:tc>
                  <a:txBody>
                    <a:bodyPr/>
                    <a:lstStyle/>
                    <a:p>
                      <a:pPr algn="ctr"/>
                      <a:r>
                        <a:rPr lang="es-AR" sz="2000" b="0" i="0" u="none" strike="noStrike" kern="1200" baseline="0" dirty="0">
                          <a:solidFill>
                            <a:schemeClr val="dk1"/>
                          </a:solidFill>
                          <a:latin typeface="+mn-lt"/>
                          <a:ea typeface="+mn-ea"/>
                          <a:cs typeface="+mn-cs"/>
                        </a:rPr>
                        <a:t>1 para dispersión estática</a:t>
                      </a:r>
                    </a:p>
                    <a:p>
                      <a:pPr algn="ctr"/>
                      <a:r>
                        <a:rPr lang="es-AR" sz="2000" b="0" i="0" u="none" strike="noStrike" kern="1200" baseline="0" dirty="0">
                          <a:solidFill>
                            <a:schemeClr val="dk1"/>
                          </a:solidFill>
                          <a:latin typeface="+mn-lt"/>
                          <a:ea typeface="+mn-ea"/>
                          <a:cs typeface="+mn-cs"/>
                        </a:rPr>
                        <a:t>2 para dispersión extensible</a:t>
                      </a:r>
                      <a:endParaRPr lang="es-AR" sz="2000" dirty="0"/>
                    </a:p>
                  </a:txBody>
                  <a:tcPr anchor="ctr"/>
                </a:tc>
                <a:extLst>
                  <a:ext uri="{0D108BD9-81ED-4DB2-BD59-A6C34878D82A}">
                    <a16:rowId xmlns:a16="http://schemas.microsoft.com/office/drawing/2014/main" val="10004"/>
                  </a:ext>
                </a:extLst>
              </a:tr>
              <a:tr h="391567">
                <a:tc>
                  <a:txBody>
                    <a:bodyPr/>
                    <a:lstStyle/>
                    <a:p>
                      <a:r>
                        <a:rPr lang="es-AR" sz="2000" b="0" i="0" u="none" strike="noStrike" kern="1200" baseline="0" dirty="0">
                          <a:solidFill>
                            <a:schemeClr val="dk1"/>
                          </a:solidFill>
                          <a:latin typeface="+mn-lt"/>
                          <a:ea typeface="+mn-ea"/>
                          <a:cs typeface="+mn-cs"/>
                        </a:rPr>
                        <a:t>Índice primario</a:t>
                      </a:r>
                    </a:p>
                  </a:txBody>
                  <a:tcPr/>
                </a:tc>
                <a:tc>
                  <a:txBody>
                    <a:bodyPr/>
                    <a:lstStyle/>
                    <a:p>
                      <a:r>
                        <a:rPr lang="es-AR" sz="2000" b="0" i="0" u="none" strike="noStrike" kern="1200" baseline="0" dirty="0">
                          <a:solidFill>
                            <a:schemeClr val="dk1"/>
                          </a:solidFill>
                          <a:latin typeface="+mn-lt"/>
                          <a:ea typeface="+mn-ea"/>
                          <a:cs typeface="+mn-cs"/>
                        </a:rPr>
                        <a:t>Búsqueda por igualdad</a:t>
                      </a:r>
                    </a:p>
                  </a:txBody>
                  <a:tcPr/>
                </a:tc>
                <a:tc>
                  <a:txBody>
                    <a:bodyPr/>
                    <a:lstStyle/>
                    <a:p>
                      <a:pPr algn="ctr"/>
                      <a:r>
                        <a:rPr lang="es-AR" sz="2000" b="0" i="0" u="none" strike="noStrike" kern="1200" baseline="0" dirty="0">
                          <a:solidFill>
                            <a:schemeClr val="dk1"/>
                          </a:solidFill>
                          <a:latin typeface="+mn-lt"/>
                          <a:ea typeface="+mn-ea"/>
                          <a:cs typeface="+mn-cs"/>
                        </a:rPr>
                        <a:t>x + 1</a:t>
                      </a:r>
                      <a:r>
                        <a:rPr lang="es-ES" sz="2000" b="0" i="0" u="none" strike="noStrike" kern="1200" baseline="0" dirty="0">
                          <a:solidFill>
                            <a:schemeClr val="dk1"/>
                          </a:solidFill>
                          <a:latin typeface="+mn-lt"/>
                          <a:ea typeface="+mn-ea"/>
                          <a:cs typeface="+mn-cs"/>
                        </a:rPr>
                        <a:t> </a:t>
                      </a:r>
                      <a:endParaRPr lang="es-AR" sz="20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r h="692773">
                <a:tc>
                  <a:txBody>
                    <a:bodyPr/>
                    <a:lstStyle/>
                    <a:p>
                      <a:r>
                        <a:rPr lang="es-ES" sz="2000" b="0" i="0" u="none" strike="noStrike" kern="1200" baseline="0" dirty="0">
                          <a:solidFill>
                            <a:schemeClr val="dk1"/>
                          </a:solidFill>
                          <a:latin typeface="+mn-lt"/>
                          <a:ea typeface="+mn-ea"/>
                          <a:cs typeface="+mn-cs"/>
                        </a:rPr>
                        <a:t>Índice </a:t>
                      </a:r>
                      <a:r>
                        <a:rPr lang="es-AR" sz="2000" b="0" i="0" u="none" strike="noStrike" kern="1200" baseline="0" dirty="0">
                          <a:solidFill>
                            <a:schemeClr val="dk1"/>
                          </a:solidFill>
                          <a:latin typeface="+mn-lt"/>
                          <a:ea typeface="+mn-ea"/>
                          <a:cs typeface="+mn-cs"/>
                        </a:rPr>
                        <a:t>primario</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sz="2000" b="0" i="0" u="none" strike="noStrike" kern="1200" baseline="0" dirty="0">
                          <a:solidFill>
                            <a:schemeClr val="dk1"/>
                          </a:solidFill>
                          <a:latin typeface="+mn-lt"/>
                          <a:ea typeface="+mn-ea"/>
                          <a:cs typeface="+mn-cs"/>
                        </a:rPr>
                        <a:t>Búsqueda por comparación &gt;, </a:t>
                      </a:r>
                      <a:r>
                        <a:rPr lang="es-AR" sz="2000" b="0" i="0" u="none" strike="noStrike" kern="1200" baseline="0" dirty="0">
                          <a:solidFill>
                            <a:schemeClr val="dk1"/>
                          </a:solidFill>
                          <a:latin typeface="+mn-lt"/>
                          <a:ea typeface="+mn-ea"/>
                          <a:cs typeface="+mn-cs"/>
                        </a:rPr>
                        <a:t>≥</a:t>
                      </a:r>
                      <a:r>
                        <a:rPr lang="es-ES" sz="2000" b="0" i="0" u="none" strike="noStrike" kern="1200" baseline="0" dirty="0">
                          <a:solidFill>
                            <a:schemeClr val="dk1"/>
                          </a:solidFill>
                          <a:latin typeface="+mn-lt"/>
                          <a:ea typeface="+mn-ea"/>
                          <a:cs typeface="+mn-cs"/>
                        </a:rPr>
                        <a:t>, &lt;, o </a:t>
                      </a:r>
                      <a:r>
                        <a:rPr lang="es-AR" sz="2000" b="0" i="0" u="none" strike="noStrike" kern="1200" baseline="0" dirty="0">
                          <a:solidFill>
                            <a:schemeClr val="dk1"/>
                          </a:solidFill>
                          <a:latin typeface="+mn-lt"/>
                          <a:ea typeface="+mn-ea"/>
                          <a:cs typeface="+mn-cs"/>
                        </a:rPr>
                        <a:t>≤</a:t>
                      </a:r>
                      <a:r>
                        <a:rPr lang="es-ES" sz="2000" b="0" i="0" u="none" strike="noStrike" kern="1200" baseline="0" dirty="0">
                          <a:solidFill>
                            <a:schemeClr val="dk1"/>
                          </a:solidFill>
                          <a:latin typeface="+mn-lt"/>
                          <a:ea typeface="+mn-ea"/>
                          <a:cs typeface="+mn-cs"/>
                        </a:rPr>
                        <a:t> sobre un campo clave</a:t>
                      </a:r>
                      <a:endParaRPr lang="es-AR" sz="2000" b="0" i="0" u="none" strike="noStrike" kern="1200" baseline="0" dirty="0">
                        <a:solidFill>
                          <a:schemeClr val="dk1"/>
                        </a:solidFill>
                        <a:latin typeface="+mn-lt"/>
                        <a:ea typeface="+mn-ea"/>
                        <a:cs typeface="+mn-cs"/>
                      </a:endParaRPr>
                    </a:p>
                  </a:txBody>
                  <a:tcPr/>
                </a:tc>
                <a:tc>
                  <a:txBody>
                    <a:bodyPr/>
                    <a:lstStyle/>
                    <a:p>
                      <a:pPr marL="0" algn="ctr" defTabSz="685800" rtl="0" eaLnBrk="1" latinLnBrk="0" hangingPunct="1"/>
                      <a:r>
                        <a:rPr lang="es-AR" sz="2000" b="0" i="0" u="none" strike="noStrike" kern="1200" baseline="0" dirty="0">
                          <a:solidFill>
                            <a:schemeClr val="dk1"/>
                          </a:solidFill>
                          <a:latin typeface="+mn-lt"/>
                          <a:ea typeface="+mn-ea"/>
                          <a:cs typeface="+mn-cs"/>
                        </a:rPr>
                        <a:t>x + (b/2)</a:t>
                      </a:r>
                    </a:p>
                  </a:txBody>
                  <a:tcPr anchor="ctr"/>
                </a:tc>
                <a:extLst>
                  <a:ext uri="{0D108BD9-81ED-4DB2-BD59-A6C34878D82A}">
                    <a16:rowId xmlns:a16="http://schemas.microsoft.com/office/drawing/2014/main" val="10006"/>
                  </a:ext>
                </a:extLst>
              </a:tr>
              <a:tr h="391567">
                <a:tc>
                  <a:txBody>
                    <a:bodyPr/>
                    <a:lstStyle/>
                    <a:p>
                      <a:pPr marL="0" algn="l" defTabSz="685800" rtl="0" eaLnBrk="1" latinLnBrk="0" hangingPunct="1"/>
                      <a:r>
                        <a:rPr lang="es-ES" sz="2000" b="0" i="0" u="none" strike="noStrike" kern="1200" baseline="0" dirty="0">
                          <a:solidFill>
                            <a:schemeClr val="dk1"/>
                          </a:solidFill>
                          <a:latin typeface="+mn-lt"/>
                          <a:ea typeface="+mn-ea"/>
                          <a:cs typeface="+mn-cs"/>
                        </a:rPr>
                        <a:t>Índice </a:t>
                      </a:r>
                      <a:r>
                        <a:rPr lang="es-AR" sz="2000" b="0" i="0" u="none" strike="noStrike" kern="1200" baseline="0" dirty="0">
                          <a:solidFill>
                            <a:schemeClr val="dk1"/>
                          </a:solidFill>
                          <a:latin typeface="+mn-lt"/>
                          <a:ea typeface="+mn-ea"/>
                          <a:cs typeface="+mn-cs"/>
                        </a:rPr>
                        <a:t>agrupado</a:t>
                      </a:r>
                    </a:p>
                  </a:txBody>
                  <a:tcPr/>
                </a:tc>
                <a:tc>
                  <a:txBody>
                    <a:bodyPr/>
                    <a:lstStyle/>
                    <a:p>
                      <a:r>
                        <a:rPr lang="es-AR" sz="2000" dirty="0"/>
                        <a:t>Condición de igualdad</a:t>
                      </a:r>
                    </a:p>
                  </a:txBody>
                  <a:tcPr/>
                </a:tc>
                <a:tc>
                  <a:txBody>
                    <a:bodyPr/>
                    <a:lstStyle/>
                    <a:p>
                      <a:pPr marL="0" algn="ctr" defTabSz="685800" rtl="0" eaLnBrk="1" latinLnBrk="0" hangingPunct="1"/>
                      <a:r>
                        <a:rPr lang="es-AR" sz="2000" b="0" i="0" u="none" strike="noStrike" kern="1200" baseline="0" dirty="0">
                          <a:solidFill>
                            <a:schemeClr val="dk1"/>
                          </a:solidFill>
                          <a:latin typeface="+mn-lt"/>
                          <a:ea typeface="+mn-ea"/>
                          <a:cs typeface="+mn-cs"/>
                        </a:rPr>
                        <a:t>x + (</a:t>
                      </a:r>
                      <a:r>
                        <a:rPr lang="es-AR" sz="2000" b="0" i="0" u="none" strike="noStrike" kern="1200" baseline="0" dirty="0" err="1">
                          <a:solidFill>
                            <a:schemeClr val="dk1"/>
                          </a:solidFill>
                          <a:latin typeface="+mn-lt"/>
                          <a:ea typeface="+mn-ea"/>
                          <a:cs typeface="+mn-cs"/>
                        </a:rPr>
                        <a:t>sl</a:t>
                      </a:r>
                      <a:r>
                        <a:rPr lang="es-AR" sz="2000" b="0" i="0" u="none" strike="noStrike" kern="1200" baseline="0" dirty="0">
                          <a:solidFill>
                            <a:schemeClr val="dk1"/>
                          </a:solidFill>
                          <a:latin typeface="+mn-lt"/>
                          <a:ea typeface="+mn-ea"/>
                          <a:cs typeface="+mn-cs"/>
                        </a:rPr>
                        <a:t> ∗ r /</a:t>
                      </a:r>
                      <a:r>
                        <a:rPr lang="es-AR" sz="2000" b="0" i="0" u="none" strike="noStrike" kern="1200" baseline="0" dirty="0" err="1">
                          <a:solidFill>
                            <a:schemeClr val="dk1"/>
                          </a:solidFill>
                          <a:latin typeface="+mn-lt"/>
                          <a:ea typeface="+mn-ea"/>
                          <a:cs typeface="+mn-cs"/>
                        </a:rPr>
                        <a:t>bfr</a:t>
                      </a:r>
                      <a:r>
                        <a:rPr lang="es-AR" sz="2000" b="0" i="0" u="none" strike="noStrike" kern="1200" baseline="0" dirty="0">
                          <a:solidFill>
                            <a:schemeClr val="dk1"/>
                          </a:solidFill>
                          <a:latin typeface="+mn-lt"/>
                          <a:ea typeface="+mn-ea"/>
                          <a:cs typeface="+mn-cs"/>
                        </a:rPr>
                        <a:t>)</a:t>
                      </a:r>
                    </a:p>
                  </a:txBody>
                  <a:tcPr anchor="ctr"/>
                </a:tc>
                <a:extLst>
                  <a:ext uri="{0D108BD9-81ED-4DB2-BD59-A6C34878D82A}">
                    <a16:rowId xmlns:a16="http://schemas.microsoft.com/office/drawing/2014/main" val="10007"/>
                  </a:ext>
                </a:extLst>
              </a:tr>
              <a:tr h="692773">
                <a:tc>
                  <a:txBody>
                    <a:bodyPr/>
                    <a:lstStyle/>
                    <a:p>
                      <a:r>
                        <a:rPr lang="es-ES" sz="2000" b="0" i="0" u="none" strike="noStrike" kern="1200" baseline="0" dirty="0">
                          <a:solidFill>
                            <a:schemeClr val="dk1"/>
                          </a:solidFill>
                          <a:latin typeface="+mn-lt"/>
                          <a:ea typeface="+mn-ea"/>
                          <a:cs typeface="+mn-cs"/>
                        </a:rPr>
                        <a:t>Índice </a:t>
                      </a:r>
                      <a:r>
                        <a:rPr lang="es-AR" sz="2000" dirty="0"/>
                        <a:t>secundario (árbol B+).</a:t>
                      </a:r>
                    </a:p>
                  </a:txBody>
                  <a:tcPr/>
                </a:tc>
                <a:tc>
                  <a:txBody>
                    <a:bodyPr/>
                    <a:lstStyle/>
                    <a:p>
                      <a:r>
                        <a:rPr lang="es-AR" sz="2000" dirty="0"/>
                        <a:t>Condición de igualdad sobre atributo no clave</a:t>
                      </a:r>
                    </a:p>
                  </a:txBody>
                  <a:tcPr/>
                </a:tc>
                <a:tc>
                  <a:txBody>
                    <a:bodyPr/>
                    <a:lstStyle/>
                    <a:p>
                      <a:pPr algn="ctr"/>
                      <a:r>
                        <a:rPr lang="es-AR" sz="2000" b="0" i="0" u="none" strike="noStrike" kern="1200" baseline="0" dirty="0">
                          <a:solidFill>
                            <a:schemeClr val="dk1"/>
                          </a:solidFill>
                          <a:latin typeface="+mn-lt"/>
                          <a:ea typeface="+mn-ea"/>
                          <a:cs typeface="+mn-cs"/>
                        </a:rPr>
                        <a:t>x + (</a:t>
                      </a:r>
                      <a:r>
                        <a:rPr lang="es-AR" sz="2000" b="0" i="0" u="none" strike="noStrike" kern="1200" baseline="0" dirty="0" err="1">
                          <a:solidFill>
                            <a:schemeClr val="dk1"/>
                          </a:solidFill>
                          <a:latin typeface="+mn-lt"/>
                          <a:ea typeface="+mn-ea"/>
                          <a:cs typeface="+mn-cs"/>
                        </a:rPr>
                        <a:t>sl</a:t>
                      </a:r>
                      <a:r>
                        <a:rPr lang="es-AR" sz="2000" b="0" i="0" u="none" strike="noStrike" kern="1200" baseline="0" dirty="0">
                          <a:solidFill>
                            <a:schemeClr val="dk1"/>
                          </a:solidFill>
                          <a:latin typeface="+mn-lt"/>
                          <a:ea typeface="+mn-ea"/>
                          <a:cs typeface="+mn-cs"/>
                        </a:rPr>
                        <a:t> ∗ r)</a:t>
                      </a:r>
                    </a:p>
                  </a:txBody>
                  <a:tcPr anchor="ctr"/>
                </a:tc>
                <a:extLst>
                  <a:ext uri="{0D108BD9-81ED-4DB2-BD59-A6C34878D82A}">
                    <a16:rowId xmlns:a16="http://schemas.microsoft.com/office/drawing/2014/main" val="10008"/>
                  </a:ext>
                </a:extLst>
              </a:tr>
              <a:tr h="692773">
                <a:tc>
                  <a:txBody>
                    <a:bodyPr/>
                    <a:lstStyle/>
                    <a:p>
                      <a:r>
                        <a:rPr lang="es-ES" sz="2000" b="0" i="0" u="none" strike="noStrike" kern="1200" baseline="0" dirty="0">
                          <a:solidFill>
                            <a:schemeClr val="dk1"/>
                          </a:solidFill>
                          <a:latin typeface="+mn-lt"/>
                          <a:ea typeface="+mn-ea"/>
                          <a:cs typeface="+mn-cs"/>
                        </a:rPr>
                        <a:t>Índice </a:t>
                      </a:r>
                      <a:r>
                        <a:rPr lang="es-AR" sz="2000" dirty="0"/>
                        <a:t>secundario (árbol B+).</a:t>
                      </a:r>
                    </a:p>
                  </a:txBody>
                  <a:tcPr/>
                </a:tc>
                <a:tc>
                  <a:txBody>
                    <a:bodyPr/>
                    <a:lstStyle/>
                    <a:p>
                      <a:r>
                        <a:rPr lang="es-AR" sz="2000" dirty="0"/>
                        <a:t>Condición de igualdad sobre atributo clave</a:t>
                      </a:r>
                    </a:p>
                  </a:txBody>
                  <a:tcPr/>
                </a:tc>
                <a:tc>
                  <a:txBody>
                    <a:bodyPr/>
                    <a:lstStyle/>
                    <a:p>
                      <a:pPr algn="ctr"/>
                      <a:r>
                        <a:rPr lang="es-AR" sz="2000" b="0" i="0" u="none" strike="noStrike" kern="1200" baseline="0" dirty="0">
                          <a:solidFill>
                            <a:schemeClr val="dk1"/>
                          </a:solidFill>
                          <a:latin typeface="+mn-lt"/>
                          <a:ea typeface="+mn-ea"/>
                          <a:cs typeface="+mn-cs"/>
                        </a:rPr>
                        <a:t>x + 1</a:t>
                      </a:r>
                    </a:p>
                  </a:txBody>
                  <a:tcPr anchor="ctr"/>
                </a:tc>
                <a:extLst>
                  <a:ext uri="{0D108BD9-81ED-4DB2-BD59-A6C34878D82A}">
                    <a16:rowId xmlns:a16="http://schemas.microsoft.com/office/drawing/2014/main" val="10009"/>
                  </a:ext>
                </a:extLst>
              </a:tr>
              <a:tr h="692773">
                <a:tc>
                  <a:txBody>
                    <a:bodyPr/>
                    <a:lstStyle/>
                    <a:p>
                      <a:r>
                        <a:rPr lang="es-ES" sz="2000" b="0" i="0" u="none" strike="noStrike" kern="1200" baseline="0" dirty="0">
                          <a:solidFill>
                            <a:schemeClr val="dk1"/>
                          </a:solidFill>
                          <a:latin typeface="+mn-lt"/>
                          <a:ea typeface="+mn-ea"/>
                          <a:cs typeface="+mn-cs"/>
                        </a:rPr>
                        <a:t>Índice </a:t>
                      </a:r>
                      <a:r>
                        <a:rPr lang="es-AR" sz="2000" dirty="0"/>
                        <a:t>secundario (árbol B+).</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sz="2000" b="0" i="0" u="none" strike="noStrike" kern="1200" baseline="0" dirty="0">
                          <a:solidFill>
                            <a:schemeClr val="dk1"/>
                          </a:solidFill>
                          <a:latin typeface="+mn-lt"/>
                          <a:ea typeface="+mn-ea"/>
                          <a:cs typeface="+mn-cs"/>
                        </a:rPr>
                        <a:t>Búsqueda por comparación &gt;, </a:t>
                      </a:r>
                      <a:r>
                        <a:rPr lang="es-AR" sz="2000" b="0" i="0" u="none" strike="noStrike" kern="1200" baseline="0" dirty="0">
                          <a:solidFill>
                            <a:schemeClr val="dk1"/>
                          </a:solidFill>
                          <a:latin typeface="+mn-lt"/>
                          <a:ea typeface="+mn-ea"/>
                          <a:cs typeface="+mn-cs"/>
                        </a:rPr>
                        <a:t>≥</a:t>
                      </a:r>
                      <a:r>
                        <a:rPr lang="es-ES" sz="2000" b="0" i="0" u="none" strike="noStrike" kern="1200" baseline="0" dirty="0">
                          <a:solidFill>
                            <a:schemeClr val="dk1"/>
                          </a:solidFill>
                          <a:latin typeface="+mn-lt"/>
                          <a:ea typeface="+mn-ea"/>
                          <a:cs typeface="+mn-cs"/>
                        </a:rPr>
                        <a:t>, &lt;, o </a:t>
                      </a:r>
                      <a:r>
                        <a:rPr lang="es-AR" sz="2000" b="0" i="0" u="none" strike="noStrike" kern="1200" baseline="0" dirty="0">
                          <a:solidFill>
                            <a:schemeClr val="dk1"/>
                          </a:solidFill>
                          <a:latin typeface="+mn-lt"/>
                          <a:ea typeface="+mn-ea"/>
                          <a:cs typeface="+mn-cs"/>
                        </a:rPr>
                        <a:t>≤</a:t>
                      </a:r>
                      <a:r>
                        <a:rPr lang="es-ES" sz="2000" b="0" i="0" u="none" strike="noStrike" kern="1200" baseline="0" dirty="0">
                          <a:solidFill>
                            <a:schemeClr val="dk1"/>
                          </a:solidFill>
                          <a:latin typeface="+mn-lt"/>
                          <a:ea typeface="+mn-ea"/>
                          <a:cs typeface="+mn-cs"/>
                        </a:rPr>
                        <a:t> sobre un campo clave</a:t>
                      </a:r>
                      <a:endParaRPr lang="es-AR" sz="2000" b="0" i="0" u="none" strike="noStrike" kern="1200" baseline="0" dirty="0">
                        <a:solidFill>
                          <a:schemeClr val="dk1"/>
                        </a:solidFill>
                        <a:latin typeface="+mn-lt"/>
                        <a:ea typeface="+mn-ea"/>
                        <a:cs typeface="+mn-cs"/>
                      </a:endParaRPr>
                    </a:p>
                  </a:txBody>
                  <a:tcPr/>
                </a:tc>
                <a:tc>
                  <a:txBody>
                    <a:bodyPr/>
                    <a:lstStyle/>
                    <a:p>
                      <a:pPr marL="0" algn="ctr" defTabSz="685800" rtl="0" eaLnBrk="1" latinLnBrk="0" hangingPunct="1"/>
                      <a:r>
                        <a:rPr lang="es-AR" sz="2000" b="0" i="0" u="none" strike="noStrike" kern="1200" baseline="0" dirty="0">
                          <a:solidFill>
                            <a:schemeClr val="dk1"/>
                          </a:solidFill>
                          <a:latin typeface="+mn-lt"/>
                          <a:ea typeface="+mn-ea"/>
                          <a:cs typeface="+mn-cs"/>
                        </a:rPr>
                        <a:t>x  + (b</a:t>
                      </a:r>
                      <a:r>
                        <a:rPr lang="es-AR" sz="2000" b="0" i="0" u="none" strike="noStrike" kern="1200" baseline="-25000" dirty="0">
                          <a:solidFill>
                            <a:schemeClr val="dk1"/>
                          </a:solidFill>
                          <a:latin typeface="+mn-lt"/>
                          <a:ea typeface="+mn-ea"/>
                          <a:cs typeface="+mn-cs"/>
                        </a:rPr>
                        <a:t>I1</a:t>
                      </a:r>
                      <a:r>
                        <a:rPr lang="es-AR" sz="2000" b="0" i="0" u="none" strike="noStrike" kern="1200" baseline="0" dirty="0">
                          <a:solidFill>
                            <a:schemeClr val="dk1"/>
                          </a:solidFill>
                          <a:latin typeface="+mn-lt"/>
                          <a:ea typeface="+mn-ea"/>
                          <a:cs typeface="+mn-cs"/>
                        </a:rPr>
                        <a:t>/2) + (r/2).</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23420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729673"/>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Proceso de Optimización – Repaso</a:t>
            </a:r>
            <a:endParaRPr lang="es-AR" sz="4400" dirty="0"/>
          </a:p>
        </p:txBody>
      </p:sp>
      <p:sp>
        <p:nvSpPr>
          <p:cNvPr id="49" name="CustomShape 2"/>
          <p:cNvSpPr/>
          <p:nvPr/>
        </p:nvSpPr>
        <p:spPr>
          <a:xfrm>
            <a:off x="166255" y="729673"/>
            <a:ext cx="8811490" cy="6022109"/>
          </a:xfrm>
          <a:prstGeom prst="rect">
            <a:avLst/>
          </a:prstGeom>
          <a:noFill/>
          <a:ln>
            <a:noFill/>
          </a:ln>
        </p:spPr>
        <p:txBody>
          <a:bodyPr wrap="square" lIns="90000" tIns="45000" rIns="90000" bIns="45000">
            <a:normAutofit lnSpcReduction="10000"/>
          </a:bodyPr>
          <a:lstStyle/>
          <a:p>
            <a:r>
              <a:rPr lang="es-ES" sz="2200" dirty="0"/>
              <a:t>El optimizador construye diferentes planes basándose en: </a:t>
            </a:r>
          </a:p>
          <a:p>
            <a:pPr marL="268288" indent="-268288">
              <a:buFont typeface="Arial" panose="020B0604020202020204" pitchFamily="34" charset="0"/>
              <a:buChar char="•"/>
            </a:pPr>
            <a:r>
              <a:rPr lang="es-ES" sz="2200" dirty="0"/>
              <a:t>Los distintos algoritmos implementados en el procesador de consultas y disponibles que implementan las operaciones de álgebra relacional.</a:t>
            </a:r>
          </a:p>
          <a:p>
            <a:pPr marL="268288" indent="-268288">
              <a:buFont typeface="Arial" panose="020B0604020202020204" pitchFamily="34" charset="0"/>
              <a:buChar char="•"/>
            </a:pPr>
            <a:r>
              <a:rPr lang="es-AR" sz="2200" dirty="0"/>
              <a:t>Información acerca de: </a:t>
            </a:r>
          </a:p>
          <a:p>
            <a:pPr lvl="1"/>
            <a:r>
              <a:rPr lang="es-ES" sz="2200" dirty="0"/>
              <a:t>o La estructura física de los datos (ordenamiento, </a:t>
            </a:r>
            <a:r>
              <a:rPr lang="es-ES" sz="2200" dirty="0" err="1"/>
              <a:t>clustering</a:t>
            </a:r>
            <a:r>
              <a:rPr lang="es-ES" sz="2200" dirty="0"/>
              <a:t>, </a:t>
            </a:r>
            <a:r>
              <a:rPr lang="es-ES" sz="2200" dirty="0" err="1"/>
              <a:t>hashing</a:t>
            </a:r>
            <a:r>
              <a:rPr lang="es-ES" sz="2200" dirty="0"/>
              <a:t>) </a:t>
            </a:r>
          </a:p>
          <a:p>
            <a:pPr lvl="1"/>
            <a:r>
              <a:rPr lang="es-ES" sz="2200" dirty="0"/>
              <a:t>o La existencia de índices e información sobre ellos. </a:t>
            </a:r>
          </a:p>
          <a:p>
            <a:pPr lvl="1"/>
            <a:r>
              <a:rPr lang="es-ES" sz="2200" dirty="0"/>
              <a:t>o Estadísticas guardadas en el catálogo o </a:t>
            </a:r>
            <a:r>
              <a:rPr lang="es-ES" sz="2200" dirty="0" err="1"/>
              <a:t>metadata</a:t>
            </a:r>
            <a:r>
              <a:rPr lang="es-ES" sz="2200" dirty="0"/>
              <a:t> (no esta constantemente actualizada ya que es un procedimiento costoso): </a:t>
            </a:r>
          </a:p>
          <a:p>
            <a:pPr marL="1177925" lvl="2" indent="-263525">
              <a:buFont typeface="Arial" panose="020B0604020202020204" pitchFamily="34" charset="0"/>
              <a:buChar char="•"/>
            </a:pPr>
            <a:r>
              <a:rPr lang="es-ES" sz="2200" dirty="0"/>
              <a:t>Tamaño de archivos y factor de bloqueo </a:t>
            </a:r>
          </a:p>
          <a:p>
            <a:pPr marL="1177925" lvl="2" indent="-263525">
              <a:buFont typeface="Arial" panose="020B0604020202020204" pitchFamily="34" charset="0"/>
              <a:buChar char="•"/>
            </a:pPr>
            <a:r>
              <a:rPr lang="es-ES" sz="2200" dirty="0"/>
              <a:t>Cantidad de registros de la relación </a:t>
            </a:r>
          </a:p>
          <a:p>
            <a:pPr marL="1177925" lvl="2" indent="-263525">
              <a:buFont typeface="Arial" panose="020B0604020202020204" pitchFamily="34" charset="0"/>
              <a:buChar char="•"/>
            </a:pPr>
            <a:r>
              <a:rPr lang="es-ES" sz="2200" dirty="0"/>
              <a:t>Cantidad de bloques que ocupa la relación </a:t>
            </a:r>
          </a:p>
          <a:p>
            <a:pPr marL="1177925" lvl="2" indent="-263525">
              <a:buFont typeface="Arial" panose="020B0604020202020204" pitchFamily="34" charset="0"/>
              <a:buChar char="•"/>
            </a:pPr>
            <a:r>
              <a:rPr lang="es-ES" sz="2200" dirty="0"/>
              <a:t>Cantidad de valores distintos de una columna</a:t>
            </a:r>
          </a:p>
          <a:p>
            <a:pPr marL="268288" indent="-268288">
              <a:buFont typeface="Arial" panose="020B0604020202020204" pitchFamily="34" charset="0"/>
              <a:buChar char="•"/>
            </a:pPr>
            <a:r>
              <a:rPr lang="es-ES" sz="2200" dirty="0"/>
              <a:t>Ciertas heurísticas que le permiten encontrar planes de ejecución sin necesidad de generar en forma completa el espacio de búsquedas (como podría ser tratar de armar planes que realicen cuanto antes las operaciones más restrictivas y maximicen el uso de índices y de las estructuras físicas existentes) </a:t>
            </a:r>
          </a:p>
          <a:p>
            <a:r>
              <a:rPr lang="es-ES" sz="2200" dirty="0"/>
              <a:t>Una vez construidos los diferentes planes el optimizador selecciona el que sea más eficiente.</a:t>
            </a:r>
          </a:p>
        </p:txBody>
      </p:sp>
    </p:spTree>
    <p:extLst>
      <p:ext uri="{BB962C8B-B14F-4D97-AF65-F5344CB8AC3E}">
        <p14:creationId xmlns:p14="http://schemas.microsoft.com/office/powerpoint/2010/main" val="6055316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322729" y="0"/>
            <a:ext cx="8610671" cy="1141920"/>
          </a:xfrm>
          <a:prstGeom prst="rect">
            <a:avLst/>
          </a:prstGeom>
          <a:noFill/>
          <a:ln>
            <a:noFill/>
          </a:ln>
        </p:spPr>
        <p:txBody>
          <a:bodyPr lIns="90000" tIns="45000" rIns="90000" bIns="45000" anchor="ctr"/>
          <a:lstStyle/>
          <a:p>
            <a:pPr algn="ctr">
              <a:lnSpc>
                <a:spcPct val="100000"/>
              </a:lnSpc>
            </a:pPr>
            <a:r>
              <a:rPr lang="en-US" sz="4300" dirty="0">
                <a:solidFill>
                  <a:srgbClr val="572314"/>
                </a:solidFill>
                <a:latin typeface="Gill Sans MT"/>
              </a:rPr>
              <a:t>BIBLIOGRAFIA</a:t>
            </a:r>
            <a:endParaRPr dirty="0"/>
          </a:p>
        </p:txBody>
      </p:sp>
      <p:sp>
        <p:nvSpPr>
          <p:cNvPr id="89" name="CustomShape 2"/>
          <p:cNvSpPr/>
          <p:nvPr/>
        </p:nvSpPr>
        <p:spPr>
          <a:xfrm>
            <a:off x="322729" y="1141920"/>
            <a:ext cx="8610671" cy="5105520"/>
          </a:xfrm>
          <a:prstGeom prst="rect">
            <a:avLst/>
          </a:prstGeom>
          <a:noFill/>
          <a:ln>
            <a:noFill/>
          </a:ln>
        </p:spPr>
        <p:txBody>
          <a:bodyPr lIns="90000" tIns="45000" rIns="90000" bIns="45000"/>
          <a:lstStyle/>
          <a:p>
            <a:pPr marL="182563">
              <a:buSzPct val="80000"/>
            </a:pPr>
            <a:r>
              <a:rPr lang="en-US" sz="3200" dirty="0" err="1">
                <a:solidFill>
                  <a:srgbClr val="000000"/>
                </a:solidFill>
                <a:latin typeface="Gill Sans MT"/>
              </a:rPr>
              <a:t>Capitulos</a:t>
            </a:r>
            <a:r>
              <a:rPr lang="en-US" sz="3200" dirty="0">
                <a:solidFill>
                  <a:srgbClr val="000000"/>
                </a:solidFill>
                <a:latin typeface="Gill Sans MT"/>
              </a:rPr>
              <a:t> 13, 14 y 15 </a:t>
            </a:r>
            <a:r>
              <a:rPr lang="es-ES" sz="3200" dirty="0">
                <a:solidFill>
                  <a:srgbClr val="000000"/>
                </a:solidFill>
              </a:rPr>
              <a:t>de Fundamentos de sistemas de Bases de Datos – </a:t>
            </a:r>
            <a:r>
              <a:rPr lang="es-ES" sz="3200" dirty="0" err="1">
                <a:solidFill>
                  <a:srgbClr val="000000"/>
                </a:solidFill>
              </a:rPr>
              <a:t>Rames</a:t>
            </a:r>
            <a:r>
              <a:rPr lang="es-ES" sz="3200" dirty="0">
                <a:solidFill>
                  <a:srgbClr val="000000"/>
                </a:solidFill>
              </a:rPr>
              <a:t> </a:t>
            </a:r>
            <a:r>
              <a:rPr lang="es-ES" sz="3200" dirty="0" err="1">
                <a:solidFill>
                  <a:srgbClr val="000000"/>
                </a:solidFill>
              </a:rPr>
              <a:t>Elmasri</a:t>
            </a:r>
            <a:r>
              <a:rPr lang="es-ES" sz="3200" dirty="0">
                <a:solidFill>
                  <a:srgbClr val="000000"/>
                </a:solidFill>
              </a:rPr>
              <a:t> , </a:t>
            </a:r>
            <a:r>
              <a:rPr lang="es-ES" sz="3200" dirty="0" err="1">
                <a:solidFill>
                  <a:srgbClr val="000000"/>
                </a:solidFill>
              </a:rPr>
              <a:t>Shamkant</a:t>
            </a:r>
            <a:r>
              <a:rPr lang="es-ES" sz="3200" dirty="0">
                <a:solidFill>
                  <a:srgbClr val="000000"/>
                </a:solidFill>
              </a:rPr>
              <a:t> B. </a:t>
            </a:r>
            <a:r>
              <a:rPr lang="es-ES" sz="3200" dirty="0" err="1">
                <a:solidFill>
                  <a:srgbClr val="000000"/>
                </a:solidFill>
              </a:rPr>
              <a:t>Navathe</a:t>
            </a:r>
            <a:r>
              <a:rPr lang="es-ES" sz="3200" dirty="0">
                <a:solidFill>
                  <a:srgbClr val="000000"/>
                </a:solidFill>
              </a:rPr>
              <a:t> (Obligatorias)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stomShape 1"/>
          <p:cNvSpPr/>
          <p:nvPr/>
        </p:nvSpPr>
        <p:spPr>
          <a:xfrm>
            <a:off x="400050" y="0"/>
            <a:ext cx="8533350" cy="857250"/>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Proceso de </a:t>
            </a:r>
            <a:r>
              <a:rPr lang="es-AR" sz="4300" dirty="0">
                <a:solidFill>
                  <a:srgbClr val="572314"/>
                </a:solidFill>
                <a:latin typeface="Gill Sans MT"/>
              </a:rPr>
              <a:t>Optimización</a:t>
            </a:r>
            <a:endParaRPr lang="es-AR" dirty="0"/>
          </a:p>
        </p:txBody>
      </p:sp>
      <p:pic>
        <p:nvPicPr>
          <p:cNvPr id="3" name="Picture 2"/>
          <p:cNvPicPr>
            <a:picLocks noChangeAspect="1"/>
          </p:cNvPicPr>
          <p:nvPr/>
        </p:nvPicPr>
        <p:blipFill>
          <a:blip r:embed="rId2"/>
          <a:stretch>
            <a:fillRect/>
          </a:stretch>
        </p:blipFill>
        <p:spPr>
          <a:xfrm>
            <a:off x="102750" y="1090994"/>
            <a:ext cx="8979703" cy="476468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0" y="0"/>
            <a:ext cx="9144000" cy="896815"/>
          </a:xfrm>
          <a:prstGeom prst="rect">
            <a:avLst/>
          </a:prstGeom>
          <a:noFill/>
          <a:ln>
            <a:noFill/>
          </a:ln>
        </p:spPr>
        <p:txBody>
          <a:bodyPr lIns="90000" tIns="45000" rIns="90000" bIns="45000" anchor="ctr"/>
          <a:lstStyle/>
          <a:p>
            <a:pPr algn="ctr">
              <a:lnSpc>
                <a:spcPct val="100000"/>
              </a:lnSpc>
            </a:pPr>
            <a:r>
              <a:rPr lang="es-AR" sz="4400" dirty="0">
                <a:solidFill>
                  <a:srgbClr val="572314"/>
                </a:solidFill>
                <a:latin typeface="Gill Sans MT"/>
              </a:rPr>
              <a:t>Proceso de Optimización</a:t>
            </a:r>
            <a:endParaRPr lang="es-AR" sz="4400" dirty="0"/>
          </a:p>
        </p:txBody>
      </p:sp>
      <p:sp>
        <p:nvSpPr>
          <p:cNvPr id="49" name="CustomShape 2"/>
          <p:cNvSpPr/>
          <p:nvPr/>
        </p:nvSpPr>
        <p:spPr>
          <a:xfrm>
            <a:off x="371475" y="896815"/>
            <a:ext cx="8447805" cy="5603345"/>
          </a:xfrm>
          <a:prstGeom prst="rect">
            <a:avLst/>
          </a:prstGeom>
          <a:noFill/>
          <a:ln>
            <a:noFill/>
          </a:ln>
        </p:spPr>
        <p:txBody>
          <a:bodyPr wrap="square" lIns="90000" tIns="45000" rIns="90000" bIns="45000">
            <a:normAutofit fontScale="92500" lnSpcReduction="20000"/>
          </a:bodyPr>
          <a:lstStyle/>
          <a:p>
            <a:pPr marL="457200" indent="-457200">
              <a:lnSpc>
                <a:spcPct val="100000"/>
              </a:lnSpc>
              <a:spcBef>
                <a:spcPts val="600"/>
              </a:spcBef>
              <a:spcAft>
                <a:spcPts val="600"/>
              </a:spcAft>
              <a:buFont typeface="Arial" panose="020B0604020202020204" pitchFamily="34" charset="0"/>
              <a:buChar char="•"/>
            </a:pPr>
            <a:r>
              <a:rPr lang="es-ES" sz="2800" dirty="0"/>
              <a:t>Traductor al álgebra relacional.</a:t>
            </a:r>
          </a:p>
          <a:p>
            <a:pPr lvl="2">
              <a:spcBef>
                <a:spcPts val="600"/>
              </a:spcBef>
              <a:spcAft>
                <a:spcPts val="600"/>
              </a:spcAft>
            </a:pPr>
            <a:r>
              <a:rPr lang="es-ES" sz="2800" dirty="0"/>
              <a:t>Se genera el árbol canónico</a:t>
            </a:r>
          </a:p>
          <a:p>
            <a:pPr marL="457200" indent="-457200">
              <a:lnSpc>
                <a:spcPct val="100000"/>
              </a:lnSpc>
              <a:spcBef>
                <a:spcPts val="600"/>
              </a:spcBef>
              <a:spcAft>
                <a:spcPts val="600"/>
              </a:spcAft>
              <a:buFont typeface="Arial" panose="020B0604020202020204" pitchFamily="34" charset="0"/>
              <a:buChar char="•"/>
            </a:pPr>
            <a:r>
              <a:rPr lang="es-ES" sz="2800" dirty="0"/>
              <a:t>Generación de planes lógicos (Optimización Heurística)</a:t>
            </a:r>
          </a:p>
          <a:p>
            <a:pPr lvl="2">
              <a:spcBef>
                <a:spcPts val="600"/>
              </a:spcBef>
              <a:spcAft>
                <a:spcPts val="600"/>
              </a:spcAft>
            </a:pPr>
            <a:r>
              <a:rPr lang="es-ES" sz="2800" dirty="0"/>
              <a:t>Implica la aplicación de determinadas estrategias (heurísticas) y consultas al catálogo sobre tamaños de las relaciones para transformar el árbol original.</a:t>
            </a:r>
          </a:p>
          <a:p>
            <a:pPr marL="457200" indent="-457200">
              <a:lnSpc>
                <a:spcPct val="100000"/>
              </a:lnSpc>
              <a:spcBef>
                <a:spcPts val="600"/>
              </a:spcBef>
              <a:spcAft>
                <a:spcPts val="600"/>
              </a:spcAft>
              <a:buFont typeface="Arial" panose="020B0604020202020204" pitchFamily="34" charset="0"/>
              <a:buChar char="•"/>
            </a:pPr>
            <a:r>
              <a:rPr lang="es-ES" sz="2800" dirty="0"/>
              <a:t>Generación de planes físicos (Optimización por Costos)</a:t>
            </a:r>
          </a:p>
          <a:p>
            <a:pPr lvl="2">
              <a:spcBef>
                <a:spcPts val="600"/>
              </a:spcBef>
              <a:spcAft>
                <a:spcPts val="600"/>
              </a:spcAft>
            </a:pPr>
            <a:r>
              <a:rPr lang="es-ES" sz="2800" dirty="0"/>
              <a:t>Implica asociar a cada operación de los planes lógicos generados una o más implementaciones dependiendo de las estructuras de datos disponibles.</a:t>
            </a:r>
          </a:p>
          <a:p>
            <a:pPr marL="457200" indent="-457200">
              <a:lnSpc>
                <a:spcPct val="100000"/>
              </a:lnSpc>
              <a:spcBef>
                <a:spcPts val="600"/>
              </a:spcBef>
              <a:spcAft>
                <a:spcPts val="600"/>
              </a:spcAft>
              <a:buFont typeface="Arial" panose="020B0604020202020204" pitchFamily="34" charset="0"/>
              <a:buChar char="•"/>
            </a:pPr>
            <a:r>
              <a:rPr lang="es-ES" sz="2800" dirty="0"/>
              <a:t>Selección del Plan final (Optimización por Costos)</a:t>
            </a:r>
          </a:p>
          <a:p>
            <a:pPr lvl="2">
              <a:spcBef>
                <a:spcPts val="600"/>
              </a:spcBef>
              <a:spcAft>
                <a:spcPts val="600"/>
              </a:spcAft>
            </a:pPr>
            <a:r>
              <a:rPr lang="es-ES" sz="2800" dirty="0"/>
              <a:t>Implica la evaluación de los planes físicos generados en base a las cantidades de operaciones de I/O que realiza cada algoritmo.</a:t>
            </a:r>
          </a:p>
        </p:txBody>
      </p:sp>
    </p:spTree>
    <p:extLst>
      <p:ext uri="{BB962C8B-B14F-4D97-AF65-F5344CB8AC3E}">
        <p14:creationId xmlns:p14="http://schemas.microsoft.com/office/powerpoint/2010/main" val="30327060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9484</TotalTime>
  <Words>7485</Words>
  <Application>Microsoft Office PowerPoint</Application>
  <PresentationFormat>Presentación en pantalla (4:3)</PresentationFormat>
  <Paragraphs>571</Paragraphs>
  <Slides>78</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78</vt:i4>
      </vt:variant>
    </vt:vector>
  </HeadingPairs>
  <TitlesOfParts>
    <vt:vector size="86" baseType="lpstr">
      <vt:lpstr>Arial</vt:lpstr>
      <vt:lpstr>Calibri</vt:lpstr>
      <vt:lpstr>Calibri Light</vt:lpstr>
      <vt:lpstr>Cambria Math</vt:lpstr>
      <vt:lpstr>Courier New</vt:lpstr>
      <vt:lpstr>Gill Sans MT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dc:creator>
  <cp:lastModifiedBy>Jose Eduardo Leta</cp:lastModifiedBy>
  <cp:revision>468</cp:revision>
  <dcterms:modified xsi:type="dcterms:W3CDTF">2020-10-20T03:46:05Z</dcterms:modified>
  <cp:contentStatus/>
</cp:coreProperties>
</file>